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8.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9.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7" r:id="rId5"/>
    <p:sldMasterId id="2147493654" r:id="rId6"/>
    <p:sldMasterId id="2147493681" r:id="rId7"/>
    <p:sldMasterId id="2147493689" r:id="rId8"/>
    <p:sldMasterId id="2147493702" r:id="rId9"/>
    <p:sldMasterId id="2147493715" r:id="rId10"/>
    <p:sldMasterId id="2147493728" r:id="rId11"/>
    <p:sldMasterId id="2147493737" r:id="rId12"/>
    <p:sldMasterId id="2147493748" r:id="rId13"/>
  </p:sldMasterIdLst>
  <p:notesMasterIdLst>
    <p:notesMasterId r:id="rId102"/>
  </p:notesMasterIdLst>
  <p:handoutMasterIdLst>
    <p:handoutMasterId r:id="rId103"/>
  </p:handoutMasterIdLst>
  <p:sldIdLst>
    <p:sldId id="854" r:id="rId14"/>
    <p:sldId id="2142532342" r:id="rId15"/>
    <p:sldId id="824" r:id="rId16"/>
    <p:sldId id="1052" r:id="rId17"/>
    <p:sldId id="2142532337" r:id="rId18"/>
    <p:sldId id="895" r:id="rId19"/>
    <p:sldId id="575" r:id="rId20"/>
    <p:sldId id="576" r:id="rId21"/>
    <p:sldId id="577" r:id="rId22"/>
    <p:sldId id="578" r:id="rId23"/>
    <p:sldId id="2142532316" r:id="rId24"/>
    <p:sldId id="579" r:id="rId25"/>
    <p:sldId id="340" r:id="rId26"/>
    <p:sldId id="350" r:id="rId27"/>
    <p:sldId id="351" r:id="rId28"/>
    <p:sldId id="352" r:id="rId29"/>
    <p:sldId id="433" r:id="rId30"/>
    <p:sldId id="434" r:id="rId31"/>
    <p:sldId id="435" r:id="rId32"/>
    <p:sldId id="436" r:id="rId33"/>
    <p:sldId id="426" r:id="rId34"/>
    <p:sldId id="427" r:id="rId35"/>
    <p:sldId id="2142532309" r:id="rId36"/>
    <p:sldId id="2142532310" r:id="rId37"/>
    <p:sldId id="2142532312" r:id="rId38"/>
    <p:sldId id="2142532341" r:id="rId39"/>
    <p:sldId id="2142532314" r:id="rId40"/>
    <p:sldId id="2142532343" r:id="rId41"/>
    <p:sldId id="452" r:id="rId42"/>
    <p:sldId id="1026" r:id="rId43"/>
    <p:sldId id="2142532344" r:id="rId44"/>
    <p:sldId id="922" r:id="rId45"/>
    <p:sldId id="2142532313" r:id="rId46"/>
    <p:sldId id="2142532298" r:id="rId47"/>
    <p:sldId id="1078" r:id="rId48"/>
    <p:sldId id="1162" r:id="rId49"/>
    <p:sldId id="2142532299" r:id="rId50"/>
    <p:sldId id="300" r:id="rId51"/>
    <p:sldId id="408" r:id="rId52"/>
    <p:sldId id="1163" r:id="rId53"/>
    <p:sldId id="984" r:id="rId54"/>
    <p:sldId id="2142532333" r:id="rId55"/>
    <p:sldId id="2142532345" r:id="rId56"/>
    <p:sldId id="2142532346" r:id="rId57"/>
    <p:sldId id="2142532347" r:id="rId58"/>
    <p:sldId id="2142532348" r:id="rId59"/>
    <p:sldId id="2142532338" r:id="rId60"/>
    <p:sldId id="356" r:id="rId61"/>
    <p:sldId id="357" r:id="rId62"/>
    <p:sldId id="358" r:id="rId63"/>
    <p:sldId id="359" r:id="rId64"/>
    <p:sldId id="360" r:id="rId65"/>
    <p:sldId id="470" r:id="rId66"/>
    <p:sldId id="362" r:id="rId67"/>
    <p:sldId id="363" r:id="rId68"/>
    <p:sldId id="364" r:id="rId69"/>
    <p:sldId id="365" r:id="rId70"/>
    <p:sldId id="366" r:id="rId71"/>
    <p:sldId id="367" r:id="rId72"/>
    <p:sldId id="2142532339" r:id="rId73"/>
    <p:sldId id="369" r:id="rId74"/>
    <p:sldId id="370" r:id="rId75"/>
    <p:sldId id="371" r:id="rId76"/>
    <p:sldId id="372" r:id="rId77"/>
    <p:sldId id="1100" r:id="rId78"/>
    <p:sldId id="373" r:id="rId79"/>
    <p:sldId id="374" r:id="rId80"/>
    <p:sldId id="375" r:id="rId81"/>
    <p:sldId id="376" r:id="rId82"/>
    <p:sldId id="2142532340" r:id="rId83"/>
    <p:sldId id="384" r:id="rId84"/>
    <p:sldId id="385" r:id="rId85"/>
    <p:sldId id="1117" r:id="rId86"/>
    <p:sldId id="1198" r:id="rId87"/>
    <p:sldId id="1203" r:id="rId88"/>
    <p:sldId id="1204" r:id="rId89"/>
    <p:sldId id="1199" r:id="rId90"/>
    <p:sldId id="1200" r:id="rId91"/>
    <p:sldId id="1213" r:id="rId92"/>
    <p:sldId id="1202" r:id="rId93"/>
    <p:sldId id="1205" r:id="rId94"/>
    <p:sldId id="1206" r:id="rId95"/>
    <p:sldId id="997" r:id="rId96"/>
    <p:sldId id="2142532318" r:id="rId97"/>
    <p:sldId id="1019" r:id="rId98"/>
    <p:sldId id="1057" r:id="rId99"/>
    <p:sldId id="1020" r:id="rId100"/>
    <p:sldId id="1059" r:id="rId10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34"/>
    <p:restoredTop sz="96327"/>
  </p:normalViewPr>
  <p:slideViewPr>
    <p:cSldViewPr snapToObjects="1">
      <p:cViewPr varScale="1">
        <p:scale>
          <a:sx n="164" d="100"/>
          <a:sy n="164" d="100"/>
        </p:scale>
        <p:origin x="904" y="27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6" Type="http://schemas.openxmlformats.org/officeDocument/2006/relationships/slide" Target="slides/slide3.xml"/><Relationship Id="rId107" Type="http://schemas.openxmlformats.org/officeDocument/2006/relationships/tableStyles" Target="tableStyles.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9.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handoutMaster" Target="handoutMasters/handoutMaster1.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slide" Target="slides/slide75.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6"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3" Type="http://schemas.openxmlformats.org/officeDocument/2006/relationships/customXml" Target="../customXml/item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2/15/24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2/15/24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E57AE074-BB24-467C-A389-042288128DCE}"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70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4932D46-DD78-4BAB-BBDC-DC51872AF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4577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FA286EA-37A2-4E74-A5EA-47322F5F22B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DF34FE36-22BB-471F-B5BA-20ABB5BF643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66F3D21-A5A9-4DF0-817E-313DA5AE0C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2514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45C44-7F5C-D804-3C24-A8B360652605}"/>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DDEB5802-C5ED-94CF-29DB-556B0F6495E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a:extLst>
              <a:ext uri="{FF2B5EF4-FFF2-40B4-BE49-F238E27FC236}">
                <a16:creationId xmlns:a16="http://schemas.microsoft.com/office/drawing/2014/main" id="{1322B392-1CD4-B048-CED7-F1195D4108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a:extLst>
              <a:ext uri="{FF2B5EF4-FFF2-40B4-BE49-F238E27FC236}">
                <a16:creationId xmlns:a16="http://schemas.microsoft.com/office/drawing/2014/main" id="{8B12CE52-8942-3F86-C269-C107A6E860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371349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06228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3224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2932063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FD689-1023-1CDA-CE1F-9B5464135CD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45F72DCF-D551-A471-BD45-7E0100647DF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0137D229-429B-0B0B-2177-59963E4EE41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E29D4F1-8A19-B53C-2C34-8FD4A4C05FE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31</a:t>
            </a:fld>
            <a:endParaRPr lang="en-US" altLang="en-US"/>
          </a:p>
        </p:txBody>
      </p:sp>
    </p:spTree>
    <p:extLst>
      <p:ext uri="{BB962C8B-B14F-4D97-AF65-F5344CB8AC3E}">
        <p14:creationId xmlns:p14="http://schemas.microsoft.com/office/powerpoint/2010/main" val="278364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7B899-CFC6-BD69-BA5D-8394DDBE48E7}"/>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D0277205-A59C-5DA3-25E3-819F1E5ACC7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1C110C55-647B-2B83-ACC8-6BC64CFC33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D407118E-57D4-D0A3-0A85-EFE794F599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8253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E3BFCD-61F2-489C-9C66-EB1B41452C5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xfrm>
            <a:off x="404813" y="696913"/>
            <a:ext cx="6188075" cy="3481387"/>
          </a:xfrm>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88339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16E65DD-EF4C-40F9-B8A2-FC5391BB5F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E386D52D-B7F3-486C-8A04-B930DD0986D4}"/>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EE369836-416C-4229-8A8C-48ECA010C7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52694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D5447-9E07-EAC9-4398-B8347E7936A1}"/>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86D843F9-FD22-8479-1707-1028DBEB649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F1A6CE7F-22EB-781E-D870-E02A164B01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7C9D697-6146-F3A6-174D-32648B3E4A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44705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6B579-8A3D-908F-AF82-43A458C5FF85}"/>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CD709E61-EA60-C809-F6E3-8CB6AF3E8DD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A8136FBD-AD90-6D13-F997-C5267D3123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FD936401-B7C0-EC3C-E3FF-2A6DCBC4E2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59597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7D0D930-A2D8-469D-B052-FB82FC88E0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p:cNvSpPr>
            <a:spLocks noGrp="1" noRot="1" noChangeAspect="1" noChangeArrowheads="1" noTextEdit="1"/>
          </p:cNvSpPr>
          <p:nvPr>
            <p:ph type="sldImg"/>
          </p:nvPr>
        </p:nvSpPr>
        <p:spPr>
          <a:xfrm>
            <a:off x="1177925" y="695325"/>
            <a:ext cx="4641850" cy="3481388"/>
          </a:xfrm>
          <a:ln/>
        </p:spPr>
      </p:sp>
      <p:sp>
        <p:nvSpPr>
          <p:cNvPr id="3891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43503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04C8304-CA7E-484A-A59E-D08422FFDC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0963" name="Rectangle 2"/>
          <p:cNvSpPr>
            <a:spLocks noGrp="1" noRot="1" noChangeAspect="1" noChangeArrowheads="1" noTextEdit="1"/>
          </p:cNvSpPr>
          <p:nvPr>
            <p:ph type="sldImg"/>
          </p:nvPr>
        </p:nvSpPr>
        <p:spPr>
          <a:xfrm>
            <a:off x="1177925" y="695325"/>
            <a:ext cx="4641850" cy="3481388"/>
          </a:xfrm>
          <a:ln/>
        </p:spPr>
      </p:sp>
      <p:sp>
        <p:nvSpPr>
          <p:cNvPr id="4096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5668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E7261DA-54B3-4A93-9499-25636D9771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3011" name="Rectangle 2"/>
          <p:cNvSpPr>
            <a:spLocks noGrp="1" noRot="1" noChangeAspect="1" noChangeArrowheads="1" noTextEdit="1"/>
          </p:cNvSpPr>
          <p:nvPr>
            <p:ph type="sldImg"/>
          </p:nvPr>
        </p:nvSpPr>
        <p:spPr>
          <a:xfrm>
            <a:off x="1177925" y="695325"/>
            <a:ext cx="4641850" cy="3481388"/>
          </a:xfrm>
          <a:ln/>
        </p:spPr>
      </p:sp>
      <p:sp>
        <p:nvSpPr>
          <p:cNvPr id="4301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06245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9C4894-872D-48F9-9264-417C7C9B2E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7107" name="Rectangle 2"/>
          <p:cNvSpPr>
            <a:spLocks noGrp="1" noRot="1" noChangeAspect="1" noChangeArrowheads="1" noTextEdit="1"/>
          </p:cNvSpPr>
          <p:nvPr>
            <p:ph type="sldImg"/>
          </p:nvPr>
        </p:nvSpPr>
        <p:spPr>
          <a:xfrm>
            <a:off x="1177925" y="695325"/>
            <a:ext cx="4641850" cy="3481388"/>
          </a:xfrm>
          <a:ln/>
        </p:spPr>
      </p:sp>
      <p:sp>
        <p:nvSpPr>
          <p:cNvPr id="4710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74226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52E9D7F-36E5-47CB-BEF4-89802073A49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p:cNvSpPr>
            <a:spLocks noGrp="1" noRot="1" noChangeAspect="1" noChangeArrowheads="1" noTextEdit="1"/>
          </p:cNvSpPr>
          <p:nvPr>
            <p:ph type="sldImg"/>
          </p:nvPr>
        </p:nvSpPr>
        <p:spPr>
          <a:xfrm>
            <a:off x="1177925" y="695325"/>
            <a:ext cx="4641850" cy="3481388"/>
          </a:xfrm>
          <a:ln/>
        </p:spPr>
      </p:sp>
      <p:sp>
        <p:nvSpPr>
          <p:cNvPr id="4915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275087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25C1F8B-BDD5-4D70-8389-7FD988212B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p:cNvSpPr>
            <a:spLocks noGrp="1" noRot="1" noChangeAspect="1" noChangeArrowheads="1" noTextEdit="1"/>
          </p:cNvSpPr>
          <p:nvPr>
            <p:ph type="sldImg"/>
          </p:nvPr>
        </p:nvSpPr>
        <p:spPr>
          <a:xfrm>
            <a:off x="1177925" y="695325"/>
            <a:ext cx="4641850" cy="3481388"/>
          </a:xfrm>
          <a:ln/>
        </p:spPr>
      </p:sp>
      <p:sp>
        <p:nvSpPr>
          <p:cNvPr id="5120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13399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069912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01FBBFF-88DD-4104-93D5-9ABA9DECF1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582007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C2BE9-7376-D0CF-1B99-B5EF8AA3B70C}"/>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3973D206-FB9E-7350-969A-751D194EE05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CB180438-791A-292B-2ED4-21FBBEC8C27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50732A18-1BDB-6E06-B2A7-04EBCDF091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05971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30243F-8686-4433-9701-9F34E8AC87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xfrm>
            <a:off x="404813" y="695325"/>
            <a:ext cx="6188075" cy="3481388"/>
          </a:xfrm>
          <a:ln/>
        </p:spPr>
      </p:sp>
      <p:sp>
        <p:nvSpPr>
          <p:cNvPr id="5734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2FF8E-28FF-A1E2-9A79-9BBF25E58F4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2094AF3-EF31-4D2C-97C1-21FEF48AFC9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69B20CA8-2416-E05F-07A2-2F77AD6567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FE1A812-898A-BD6C-833B-573E20EC78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1906196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5649CE-6E1F-4A66-818C-4E7F6898A7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xfrm>
            <a:off x="1177925" y="695325"/>
            <a:ext cx="4641850" cy="3481388"/>
          </a:xfrm>
          <a:ln/>
        </p:spPr>
      </p:sp>
      <p:sp>
        <p:nvSpPr>
          <p:cNvPr id="5939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76C4670-485C-41B4-B6C8-2F72766EE5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xfrm>
            <a:off x="404813" y="695325"/>
            <a:ext cx="6188075" cy="3481388"/>
          </a:xfrm>
          <a:ln/>
        </p:spPr>
      </p:sp>
      <p:sp>
        <p:nvSpPr>
          <p:cNvPr id="6349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819F5B-7A32-4D84-A65B-6246CABB1E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xfrm>
            <a:off x="404813" y="695325"/>
            <a:ext cx="6188075" cy="3481388"/>
          </a:xfrm>
          <a:ln/>
        </p:spPr>
      </p:sp>
      <p:sp>
        <p:nvSpPr>
          <p:cNvPr id="6758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7A3FC-58F7-563A-F008-DCE931D55ECD}"/>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2EFD8AE0-855E-6A94-0055-AF8F339470D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55C0ED98-3F80-66CC-3417-ADE02CCCF1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49B9557C-1A4C-8989-8387-ACCE8BB4897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94928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44953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43900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7D1A45DA-CA64-41FA-A1E8-AD1BAE08C0B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9438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A64DA130-9CE3-4E7D-9E7F-223297258F10}"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2661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CBB2FFBC-ECC8-4E72-ACD7-AC5B3AC7D391}"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4916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E733A54A-C6D5-44D3-B193-2B68843B2348}"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6064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856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669564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734591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44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68843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9588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78394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21421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287278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4056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5216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6448067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69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7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2/15/24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6413352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2/15/24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770685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0605818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7938174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7205600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28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3375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2/15/24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971891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2/15/24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3065463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160105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0815503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5084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705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231579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567666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63074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2/15/24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1427966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7745033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996862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1827840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587652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254544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7497168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8219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97951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250887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2/15/24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3335316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9296321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7725682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0834329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8467779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363063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3471403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424874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9408964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650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92398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0537903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608482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5074468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7094294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5240353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817475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7589933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9536138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02922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9031030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5525166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9829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8341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2/15/24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48984749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2/15/24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7763461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7447777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6322678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9767784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470892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0332572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080917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0927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2/15/24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1924931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2/15/24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0490811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4231556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959032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9784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624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42122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6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696631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16296101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24147795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2617941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1574024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41456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87950214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627200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78135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2101848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373478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theme" Target="../theme/theme10.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9"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5.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6.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7.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2.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5" Type="http://schemas.openxmlformats.org/officeDocument/2006/relationships/slideLayout" Target="../slideLayouts/slideLayout75.xml"/><Relationship Id="rId10" Type="http://schemas.openxmlformats.org/officeDocument/2006/relationships/image" Target="../media/image1.emf"/><Relationship Id="rId4" Type="http://schemas.openxmlformats.org/officeDocument/2006/relationships/slideLayout" Target="../slideLayouts/slideLayout74.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image" Target="../media/image1.emf"/><Relationship Id="rId5" Type="http://schemas.openxmlformats.org/officeDocument/2006/relationships/slideLayout" Target="../slideLayouts/slideLayout83.xml"/><Relationship Id="rId10" Type="http://schemas.openxmlformats.org/officeDocument/2006/relationships/theme" Target="../theme/theme9.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5: ER, Relational, SQL (IV)</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80"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6336898"/>
      </p:ext>
    </p:extLst>
  </p:cSld>
  <p:clrMap bg1="lt1" tx1="dk1" bg2="lt2" tx2="dk2" accent1="accent1" accent2="accent2" accent3="accent3" accent4="accent4" accent5="accent5" accent6="accent6" hlink="hlink" folHlink="folHlink"/>
  <p:sldLayoutIdLst>
    <p:sldLayoutId id="2147493749" r:id="rId1"/>
    <p:sldLayoutId id="2147493750" r:id="rId2"/>
    <p:sldLayoutId id="2147493752" r:id="rId3"/>
    <p:sldLayoutId id="2147493753" r:id="rId4"/>
    <p:sldLayoutId id="2147493754" r:id="rId5"/>
    <p:sldLayoutId id="2147493755" r:id="rId6"/>
    <p:sldLayoutId id="2147493756" r:id="rId7"/>
    <p:sldLayoutId id="2147493757" r:id="rId8"/>
    <p:sldLayoutId id="2147493758" r:id="rId9"/>
    <p:sldLayoutId id="2147493759" r:id="rId10"/>
    <p:sldLayoutId id="2147493760" r:id="rId11"/>
    <p:sldLayoutId id="2147493761"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915283"/>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A8CE4D29-9038-CF40-B998-C2A018D46DF3}"/>
              </a:ext>
            </a:extLst>
          </p:cNvPr>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2: ER, Relational, SQL (I)</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705116434"/>
      </p:ext>
    </p:extLst>
  </p:cSld>
  <p:clrMap bg1="lt1" tx1="dk1" bg2="lt2" tx2="dk2" accent1="accent1" accent2="accent2" accent3="accent3" accent4="accent4" accent5="accent5" accent6="accent6" hlink="hlink" folHlink="folHlink"/>
  <p:sldLayoutIdLst>
    <p:sldLayoutId id="2147493655" r:id="rId1"/>
    <p:sldLayoutId id="2147493656" r:id="rId2"/>
    <p:sldLayoutId id="2147493657" r:id="rId3"/>
    <p:sldLayoutId id="2147493658" r:id="rId4"/>
    <p:sldLayoutId id="2147493659" r:id="rId5"/>
    <p:sldLayoutId id="2147493660" r:id="rId6"/>
    <p:sldLayoutId id="2147493661"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4: ER, Relational, SQL (III),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252946197"/>
      </p:ext>
    </p:extLst>
  </p:cSld>
  <p:clrMap bg1="lt1" tx1="dk1" bg2="lt2" tx2="dk2" accent1="accent1" accent2="accent2" accent3="accent3" accent4="accent4" accent5="accent5" accent6="accent6" hlink="hlink" folHlink="folHlink"/>
  <p:sldLayoutIdLst>
    <p:sldLayoutId id="2147493682" r:id="rId1"/>
    <p:sldLayoutId id="2147493683" r:id="rId2"/>
    <p:sldLayoutId id="2147493684" r:id="rId3"/>
    <p:sldLayoutId id="2147493685" r:id="rId4"/>
    <p:sldLayoutId id="2147493686" r:id="rId5"/>
    <p:sldLayoutId id="2147493687" r:id="rId6"/>
    <p:sldLayoutId id="2147493688"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9572568"/>
      </p:ext>
    </p:extLst>
  </p:cSld>
  <p:clrMap bg1="lt1" tx1="dk1" bg2="lt2" tx2="dk2" accent1="accent1" accent2="accent2" accent3="accent3" accent4="accent4" accent5="accent5" accent6="accent6" hlink="hlink" folHlink="folHlink"/>
  <p:sldLayoutIdLst>
    <p:sldLayoutId id="2147493690" r:id="rId1"/>
    <p:sldLayoutId id="2147493691" r:id="rId2"/>
    <p:sldLayoutId id="2147493692" r:id="rId3"/>
    <p:sldLayoutId id="2147493693" r:id="rId4"/>
    <p:sldLayoutId id="2147493694" r:id="rId5"/>
    <p:sldLayoutId id="2147493695" r:id="rId6"/>
    <p:sldLayoutId id="2147493696" r:id="rId7"/>
    <p:sldLayoutId id="2147493697" r:id="rId8"/>
    <p:sldLayoutId id="2147493698" r:id="rId9"/>
    <p:sldLayoutId id="2147493699" r:id="rId10"/>
    <p:sldLayoutId id="2147493700" r:id="rId11"/>
    <p:sldLayoutId id="2147493701"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5028038"/>
      </p:ext>
    </p:extLst>
  </p:cSld>
  <p:clrMap bg1="lt1" tx1="dk1" bg2="lt2" tx2="dk2" accent1="accent1" accent2="accent2" accent3="accent3" accent4="accent4" accent5="accent5" accent6="accent6" hlink="hlink" folHlink="folHlink"/>
  <p:sldLayoutIdLst>
    <p:sldLayoutId id="2147493703" r:id="rId1"/>
    <p:sldLayoutId id="2147493704" r:id="rId2"/>
    <p:sldLayoutId id="2147493705" r:id="rId3"/>
    <p:sldLayoutId id="2147493706" r:id="rId4"/>
    <p:sldLayoutId id="2147493707" r:id="rId5"/>
    <p:sldLayoutId id="2147493708" r:id="rId6"/>
    <p:sldLayoutId id="2147493709" r:id="rId7"/>
    <p:sldLayoutId id="2147493710" r:id="rId8"/>
    <p:sldLayoutId id="2147493711" r:id="rId9"/>
    <p:sldLayoutId id="2147493712" r:id="rId10"/>
    <p:sldLayoutId id="2147493713" r:id="rId11"/>
    <p:sldLayoutId id="214749371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6581443"/>
      </p:ext>
    </p:extLst>
  </p:cSld>
  <p:clrMap bg1="lt1" tx1="dk1" bg2="lt2" tx2="dk2" accent1="accent1" accent2="accent2" accent3="accent3" accent4="accent4" accent5="accent5" accent6="accent6" hlink="hlink" folHlink="folHlink"/>
  <p:sldLayoutIdLst>
    <p:sldLayoutId id="2147493716" r:id="rId1"/>
    <p:sldLayoutId id="2147493717" r:id="rId2"/>
    <p:sldLayoutId id="2147493718" r:id="rId3"/>
    <p:sldLayoutId id="2147493719" r:id="rId4"/>
    <p:sldLayoutId id="2147493720" r:id="rId5"/>
    <p:sldLayoutId id="2147493721" r:id="rId6"/>
    <p:sldLayoutId id="2147493722" r:id="rId7"/>
    <p:sldLayoutId id="2147493723" r:id="rId8"/>
    <p:sldLayoutId id="2147493724" r:id="rId9"/>
    <p:sldLayoutId id="2147493725" r:id="rId10"/>
    <p:sldLayoutId id="2147493726" r:id="rId11"/>
    <p:sldLayoutId id="214749372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5: ER, Relational, SQL (IV),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940632940"/>
      </p:ext>
    </p:extLst>
  </p:cSld>
  <p:clrMap bg1="lt1" tx1="dk1" bg2="lt2" tx2="dk2" accent1="accent1" accent2="accent2" accent3="accent3" accent4="accent4" accent5="accent5" accent6="accent6" hlink="hlink" folHlink="folHlink"/>
  <p:sldLayoutIdLst>
    <p:sldLayoutId id="2147493729" r:id="rId1"/>
    <p:sldLayoutId id="2147493730" r:id="rId2"/>
    <p:sldLayoutId id="2147493731" r:id="rId3"/>
    <p:sldLayoutId id="2147493732" r:id="rId4"/>
    <p:sldLayoutId id="2147493733" r:id="rId5"/>
    <p:sldLayoutId id="2147493734" r:id="rId6"/>
    <p:sldLayoutId id="2147493735" r:id="rId7"/>
    <p:sldLayoutId id="2147493736"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5: ER, Relational, SQL (IV),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413861344"/>
      </p:ext>
    </p:extLst>
  </p:cSld>
  <p:clrMap bg1="lt1" tx1="dk1" bg2="lt2" tx2="dk2" accent1="accent1" accent2="accent2" accent3="accent3" accent4="accent4" accent5="accent5" accent6="accent6" hlink="hlink" folHlink="folHlink"/>
  <p:sldLayoutIdLst>
    <p:sldLayoutId id="2147493738" r:id="rId1"/>
    <p:sldLayoutId id="2147493739" r:id="rId2"/>
    <p:sldLayoutId id="2147493740" r:id="rId3"/>
    <p:sldLayoutId id="2147493741" r:id="rId4"/>
    <p:sldLayoutId id="2147493742" r:id="rId5"/>
    <p:sldLayoutId id="2147493743" r:id="rId6"/>
    <p:sldLayoutId id="2147493744" r:id="rId7"/>
    <p:sldLayoutId id="2147493745" r:id="rId8"/>
    <p:sldLayoutId id="2147493746"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89.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Database_catalog"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8.xml"/><Relationship Id="rId1" Type="http://schemas.openxmlformats.org/officeDocument/2006/relationships/slideLayout" Target="../slideLayouts/slideLayout48.xml"/><Relationship Id="rId4" Type="http://schemas.openxmlformats.org/officeDocument/2006/relationships/image" Target="../media/image1.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7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36.xml"/><Relationship Id="rId4" Type="http://schemas.openxmlformats.org/officeDocument/2006/relationships/image" Target="../media/image1.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8.xml"/><Relationship Id="rId1" Type="http://schemas.openxmlformats.org/officeDocument/2006/relationships/slideLayout" Target="../slideLayouts/slideLayout71.xml"/><Relationship Id="rId4" Type="http://schemas.openxmlformats.org/officeDocument/2006/relationships/image" Target="../media/image1.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1.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1.xml"/></Relationships>
</file>

<file path=ppt/slides/_rels/slide7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1.xml"/></Relationships>
</file>

<file path=ppt/slides/_rels/slide7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8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br>
              <a:rPr lang="en-US" altLang="en-US" sz="2800" i="1" dirty="0"/>
            </a:br>
            <a:r>
              <a:rPr lang="en-US" altLang="en-US" sz="2800" i="1" dirty="0"/>
              <a:t>Lecture 5: ER, Relational, SQL (IV)</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1547813" y="64294"/>
            <a:ext cx="6057900" cy="4572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1728927" y="856918"/>
            <a:ext cx="5558842" cy="1666827"/>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15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648" y="2693802"/>
            <a:ext cx="3959546" cy="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330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FF9BB0-9A9D-A11B-6BB1-8227D73E0623}"/>
              </a:ext>
            </a:extLst>
          </p:cNvPr>
          <p:cNvSpPr>
            <a:spLocks noGrp="1"/>
          </p:cNvSpPr>
          <p:nvPr>
            <p:ph type="title"/>
          </p:nvPr>
        </p:nvSpPr>
        <p:spPr/>
        <p:txBody>
          <a:bodyPr/>
          <a:lstStyle/>
          <a:p>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An Example – Classic Models</a:t>
            </a:r>
            <a:b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endParaRPr lang="en-US" dirty="0"/>
          </a:p>
        </p:txBody>
      </p:sp>
      <p:pic>
        <p:nvPicPr>
          <p:cNvPr id="4" name="Picture 3">
            <a:extLst>
              <a:ext uri="{FF2B5EF4-FFF2-40B4-BE49-F238E27FC236}">
                <a16:creationId xmlns:a16="http://schemas.microsoft.com/office/drawing/2014/main" id="{C87DFC65-CA39-C82C-9623-5C976ED62E87}"/>
              </a:ext>
            </a:extLst>
          </p:cNvPr>
          <p:cNvPicPr>
            <a:picLocks noChangeAspect="1"/>
          </p:cNvPicPr>
          <p:nvPr/>
        </p:nvPicPr>
        <p:blipFill>
          <a:blip r:embed="rId2"/>
          <a:stretch>
            <a:fillRect/>
          </a:stretch>
        </p:blipFill>
        <p:spPr>
          <a:xfrm>
            <a:off x="228601" y="513569"/>
            <a:ext cx="6570209" cy="4116363"/>
          </a:xfrm>
          <a:prstGeom prst="rect">
            <a:avLst/>
          </a:prstGeom>
        </p:spPr>
      </p:pic>
      <p:sp>
        <p:nvSpPr>
          <p:cNvPr id="5" name="Rectangle 4">
            <a:extLst>
              <a:ext uri="{FF2B5EF4-FFF2-40B4-BE49-F238E27FC236}">
                <a16:creationId xmlns:a16="http://schemas.microsoft.com/office/drawing/2014/main" id="{5AD574EF-7E5C-C5D1-2E13-1B6BAB4F662B}"/>
              </a:ext>
            </a:extLst>
          </p:cNvPr>
          <p:cNvSpPr/>
          <p:nvPr/>
        </p:nvSpPr>
        <p:spPr>
          <a:xfrm>
            <a:off x="4226689" y="664198"/>
            <a:ext cx="4497963"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https://</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www.mysqltutorial.org</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mysql</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-sample-</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database.aspx</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p>
        </p:txBody>
      </p:sp>
    </p:spTree>
    <p:extLst>
      <p:ext uri="{BB962C8B-B14F-4D97-AF65-F5344CB8AC3E}">
        <p14:creationId xmlns:p14="http://schemas.microsoft.com/office/powerpoint/2010/main" val="1290160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3"/>
          <p:cNvSpPr>
            <a:spLocks noGrp="1" noChangeArrowheads="1"/>
          </p:cNvSpPr>
          <p:nvPr>
            <p:ph idx="1"/>
          </p:nvPr>
        </p:nvSpPr>
        <p:spPr/>
        <p:txBody>
          <a:bodyPr>
            <a:normAutofit/>
          </a:bodyPr>
          <a:lstStyle/>
          <a:p>
            <a:r>
              <a:rPr lang="en-US" altLang="en-US" dirty="0"/>
              <a:t>Suppose we have entity sets:</a:t>
            </a:r>
          </a:p>
          <a:p>
            <a:pPr lvl="1"/>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with attributes: </a:t>
            </a:r>
            <a:r>
              <a:rPr lang="en-US" altLang="en-US" i="1" dirty="0">
                <a:ea typeface="ＭＳ Ｐゴシック" panose="020B0600070205080204" pitchFamily="34" charset="-128"/>
              </a:rPr>
              <a:t>ID</a:t>
            </a:r>
            <a:r>
              <a:rPr lang="en-US" altLang="en-US" dirty="0">
                <a:ea typeface="ＭＳ Ｐゴシック" panose="020B0600070205080204" pitchFamily="34" charset="-128"/>
              </a:rPr>
              <a:t>, </a:t>
            </a:r>
            <a:r>
              <a:rPr lang="en-US" altLang="en-US" i="1" dirty="0">
                <a:ea typeface="ＭＳ Ｐゴシック" panose="020B0600070205080204" pitchFamily="34" charset="-128"/>
              </a:rPr>
              <a:t>name</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salary</a:t>
            </a:r>
          </a:p>
          <a:p>
            <a:pPr lvl="1"/>
            <a:r>
              <a:rPr lang="en-US" altLang="en-US" i="1" dirty="0">
                <a:ea typeface="ＭＳ Ｐゴシック" panose="020B0600070205080204" pitchFamily="34" charset="-128"/>
              </a:rPr>
              <a:t>department, </a:t>
            </a:r>
            <a:r>
              <a:rPr lang="en-US" altLang="en-US" dirty="0">
                <a:ea typeface="ＭＳ Ｐゴシック" panose="020B0600070205080204" pitchFamily="34" charset="-128"/>
              </a:rPr>
              <a:t>with attributes: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building, budget</a:t>
            </a:r>
          </a:p>
          <a:p>
            <a:r>
              <a:rPr lang="en-US" altLang="en-US" dirty="0"/>
              <a:t>We model the fact that each instructor has an associated department</a:t>
            </a:r>
            <a:r>
              <a:rPr lang="en-US" altLang="en-US" i="1" dirty="0"/>
              <a:t> </a:t>
            </a:r>
            <a:r>
              <a:rPr lang="en-US" altLang="en-US" dirty="0"/>
              <a:t>using a relationship set </a:t>
            </a:r>
            <a:r>
              <a:rPr lang="en-US" altLang="en-US" i="1" dirty="0" err="1"/>
              <a:t>inst_dept</a:t>
            </a:r>
            <a:endParaRPr lang="en-US" altLang="en-US" i="1" dirty="0"/>
          </a:p>
          <a:p>
            <a:r>
              <a:rPr lang="en-US" altLang="en-US" dirty="0"/>
              <a:t>The attribute </a:t>
            </a:r>
            <a:r>
              <a:rPr lang="en-US" altLang="en-US" i="1" dirty="0" err="1"/>
              <a:t>dept_name</a:t>
            </a:r>
            <a:r>
              <a:rPr lang="en-US" altLang="en-US" i="1" dirty="0"/>
              <a:t> </a:t>
            </a:r>
            <a:r>
              <a:rPr lang="en-US" altLang="en-US" dirty="0"/>
              <a:t>in </a:t>
            </a:r>
            <a:r>
              <a:rPr lang="en-US" altLang="en-US" i="1" dirty="0"/>
              <a:t>instructor</a:t>
            </a:r>
            <a:r>
              <a:rPr lang="en-US" altLang="en-US" dirty="0"/>
              <a:t> replicates information present in the relationship and is therefore  redundant</a:t>
            </a:r>
          </a:p>
          <a:p>
            <a:pPr lvl="1"/>
            <a:r>
              <a:rPr lang="en-US" altLang="en-US" dirty="0">
                <a:ea typeface="ＭＳ Ｐゴシック" panose="020B0600070205080204" pitchFamily="34" charset="-128"/>
              </a:rPr>
              <a:t>and needs to be removed.</a:t>
            </a:r>
          </a:p>
          <a:p>
            <a:r>
              <a:rPr lang="en-US" altLang="en-US" dirty="0"/>
              <a:t>BUT: when converting back to tables, in some cases the attribute gets reintroduced, as we will see later.</a:t>
            </a:r>
          </a:p>
        </p:txBody>
      </p:sp>
      <p:sp>
        <p:nvSpPr>
          <p:cNvPr id="67993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Redundant Attributes</a:t>
            </a:r>
          </a:p>
        </p:txBody>
      </p:sp>
      <p:pic>
        <p:nvPicPr>
          <p:cNvPr id="3" name="Picture 2"/>
          <p:cNvPicPr>
            <a:picLocks noChangeAspect="1"/>
          </p:cNvPicPr>
          <p:nvPr/>
        </p:nvPicPr>
        <p:blipFill>
          <a:blip r:embed="rId3"/>
          <a:stretch>
            <a:fillRect/>
          </a:stretch>
        </p:blipFill>
        <p:spPr>
          <a:xfrm>
            <a:off x="5029200" y="3663267"/>
            <a:ext cx="3011235" cy="889683"/>
          </a:xfrm>
          <a:prstGeom prst="rect">
            <a:avLst/>
          </a:prstGeom>
        </p:spPr>
      </p:pic>
    </p:spTree>
    <p:extLst>
      <p:ext uri="{BB962C8B-B14F-4D97-AF65-F5344CB8AC3E}">
        <p14:creationId xmlns:p14="http://schemas.microsoft.com/office/powerpoint/2010/main" val="4103358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Alternatives</a:t>
            </a:r>
          </a:p>
        </p:txBody>
      </p:sp>
      <p:sp>
        <p:nvSpPr>
          <p:cNvPr id="9219" name="Rectangle 3"/>
          <p:cNvSpPr>
            <a:spLocks noGrp="1" noChangeArrowheads="1"/>
          </p:cNvSpPr>
          <p:nvPr>
            <p:ph idx="1"/>
          </p:nvPr>
        </p:nvSpPr>
        <p:spPr/>
        <p:txBody>
          <a:bodyPr>
            <a:normAutofit/>
          </a:bodyPr>
          <a:lstStyle/>
          <a:p>
            <a:pPr>
              <a:buFont typeface="Wingdings" panose="05000000000000000000" pitchFamily="2" charset="2"/>
              <a:buChar char="§"/>
            </a:pPr>
            <a:r>
              <a:rPr lang="en-US" altLang="en-US" dirty="0"/>
              <a:t>In designing a database schema, we must ensure that we avoid two major pitfalls:</a:t>
            </a:r>
          </a:p>
          <a:p>
            <a:pPr lvl="1">
              <a:buSzPct val="110000"/>
              <a:buFont typeface="Arial" panose="020B0604020202020204" pitchFamily="34" charset="0"/>
              <a:buChar char="•"/>
            </a:pPr>
            <a:r>
              <a:rPr lang="en-US" altLang="en-US" dirty="0">
                <a:ea typeface="ＭＳ Ｐゴシック" panose="020B0600070205080204" pitchFamily="34" charset="-128"/>
              </a:rPr>
              <a:t>Redundancy:  a bad design  may result in repeat information.  </a:t>
            </a:r>
          </a:p>
          <a:p>
            <a:pPr lvl="2">
              <a:buFont typeface="Wingdings" panose="05000000000000000000" pitchFamily="2" charset="2"/>
              <a:buChar char="§"/>
            </a:pPr>
            <a:r>
              <a:rPr lang="en-US" altLang="en-US" b="1" dirty="0">
                <a:solidFill>
                  <a:schemeClr val="tx2"/>
                </a:solidFill>
                <a:ea typeface="ＭＳ Ｐゴシック" panose="020B0600070205080204" pitchFamily="34" charset="-128"/>
              </a:rPr>
              <a:t>Redundant representation of information may lead to data inconsistency among the various copies of information </a:t>
            </a:r>
          </a:p>
          <a:p>
            <a:pPr lvl="1">
              <a:buSzPct val="110000"/>
              <a:buFont typeface="Arial" panose="020B0604020202020204" pitchFamily="34" charset="0"/>
              <a:buChar char="•"/>
            </a:pPr>
            <a:r>
              <a:rPr lang="en-US" altLang="en-US" dirty="0">
                <a:ea typeface="ＭＳ Ｐゴシック" panose="020B0600070205080204" pitchFamily="34" charset="-128"/>
              </a:rPr>
              <a:t>Incompleteness: a bad design may make certain aspects of the enterprise difficult or impossible to model.</a:t>
            </a:r>
          </a:p>
          <a:p>
            <a:pPr>
              <a:buFont typeface="Wingdings" panose="05000000000000000000" pitchFamily="2" charset="2"/>
              <a:buChar char="§"/>
            </a:pPr>
            <a:r>
              <a:rPr lang="en-US" altLang="en-US" dirty="0"/>
              <a:t>Avoiding bad designs is not enough. There may be a  large number  of  good designs from which we must choose.</a:t>
            </a:r>
          </a:p>
        </p:txBody>
      </p:sp>
      <p:sp>
        <p:nvSpPr>
          <p:cNvPr id="2" name="TextBox 1">
            <a:extLst>
              <a:ext uri="{FF2B5EF4-FFF2-40B4-BE49-F238E27FC236}">
                <a16:creationId xmlns:a16="http://schemas.microsoft.com/office/drawing/2014/main" id="{E6F06E8F-909C-A543-A47B-BAE9A670D3DE}"/>
              </a:ext>
            </a:extLst>
          </p:cNvPr>
          <p:cNvSpPr txBox="1"/>
          <p:nvPr/>
        </p:nvSpPr>
        <p:spPr>
          <a:xfrm>
            <a:off x="304800" y="3982819"/>
            <a:ext cx="1083951"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Emphasis</a:t>
            </a:r>
            <a:b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b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Added</a:t>
            </a:r>
          </a:p>
        </p:txBody>
      </p:sp>
    </p:spTree>
    <p:extLst>
      <p:ext uri="{BB962C8B-B14F-4D97-AF65-F5344CB8AC3E}">
        <p14:creationId xmlns:p14="http://schemas.microsoft.com/office/powerpoint/2010/main" val="30111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(Cont.)</a:t>
            </a:r>
          </a:p>
        </p:txBody>
      </p:sp>
      <p:sp>
        <p:nvSpPr>
          <p:cNvPr id="19459" name="Rectangle 3"/>
          <p:cNvSpPr>
            <a:spLocks noGrp="1" noChangeArrowheads="1"/>
          </p:cNvSpPr>
          <p:nvPr>
            <p:ph type="body" idx="1"/>
          </p:nvPr>
        </p:nvSpPr>
        <p:spPr>
          <a:xfrm>
            <a:off x="1719263" y="808435"/>
            <a:ext cx="5715785" cy="938069"/>
          </a:xfrm>
        </p:spPr>
        <p:txBody>
          <a:bodyPr/>
          <a:lstStyle/>
          <a:p>
            <a:r>
              <a:rPr lang="en-US" altLang="en-US" dirty="0"/>
              <a:t>An attribute can also be associated with a relationship set.</a:t>
            </a:r>
          </a:p>
          <a:p>
            <a:r>
              <a:rPr lang="en-US" altLang="en-US" dirty="0"/>
              <a:t>For instance, the </a:t>
            </a:r>
            <a:r>
              <a:rPr lang="en-US" altLang="en-US" i="1" dirty="0"/>
              <a:t>advisor </a:t>
            </a:r>
            <a:r>
              <a:rPr lang="en-US" altLang="en-US" dirty="0"/>
              <a:t>relationship set between entity sets </a:t>
            </a:r>
            <a:r>
              <a:rPr lang="en-US" altLang="en-US" i="1" dirty="0"/>
              <a:t>instructor </a:t>
            </a:r>
            <a:r>
              <a:rPr lang="en-US" altLang="en-US" dirty="0"/>
              <a:t>and </a:t>
            </a:r>
            <a:r>
              <a:rPr lang="en-US" altLang="en-US" i="1" dirty="0"/>
              <a:t>student </a:t>
            </a:r>
            <a:r>
              <a:rPr lang="en-US" altLang="en-US" dirty="0"/>
              <a:t>may have the attribute </a:t>
            </a:r>
            <a:r>
              <a:rPr lang="en-US" altLang="en-US" i="1" dirty="0"/>
              <a:t>date </a:t>
            </a:r>
            <a:r>
              <a:rPr lang="en-US" altLang="en-US" dirty="0"/>
              <a:t>which tracks when the student started being associated with the advisor</a:t>
            </a:r>
          </a:p>
        </p:txBody>
      </p:sp>
      <p:pic>
        <p:nvPicPr>
          <p:cNvPr id="194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559" y="1883664"/>
            <a:ext cx="3973859" cy="188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with Attributes</a:t>
            </a:r>
          </a:p>
        </p:txBody>
      </p:sp>
      <p:pic>
        <p:nvPicPr>
          <p:cNvPr id="204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190625"/>
            <a:ext cx="519946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Roles</a:t>
            </a:r>
          </a:p>
        </p:txBody>
      </p:sp>
      <p:sp>
        <p:nvSpPr>
          <p:cNvPr id="21507" name="Rectangle 3"/>
          <p:cNvSpPr>
            <a:spLocks noGrp="1" noChangeArrowheads="1"/>
          </p:cNvSpPr>
          <p:nvPr>
            <p:ph type="body" idx="1"/>
          </p:nvPr>
        </p:nvSpPr>
        <p:spPr>
          <a:xfrm>
            <a:off x="1719263" y="856012"/>
            <a:ext cx="5916073" cy="1107281"/>
          </a:xfrm>
        </p:spPr>
        <p:txBody>
          <a:bodyPr/>
          <a:lstStyle/>
          <a:p>
            <a:r>
              <a:rPr kumimoji="0" lang="en-US" altLang="en-US" dirty="0"/>
              <a:t>Entity sets of a relationship need not be distinct</a:t>
            </a:r>
          </a:p>
          <a:p>
            <a:pPr lvl="1"/>
            <a:r>
              <a:rPr kumimoji="0" lang="en-US" altLang="en-US" dirty="0">
                <a:ea typeface="ＭＳ Ｐゴシック" panose="020B0600070205080204" pitchFamily="34" charset="-128"/>
              </a:rPr>
              <a:t>Each occurrence of an entity set plays a “role” in the relationship</a:t>
            </a:r>
            <a:endParaRPr lang="en-US" altLang="en-US" dirty="0">
              <a:ea typeface="ＭＳ Ｐゴシック" panose="020B0600070205080204" pitchFamily="34" charset="-128"/>
            </a:endParaRPr>
          </a:p>
          <a:p>
            <a:r>
              <a:rPr lang="en-US" altLang="en-US" dirty="0"/>
              <a:t>The labels “</a:t>
            </a:r>
            <a:r>
              <a:rPr lang="en-US" altLang="ja-JP" i="1" dirty="0" err="1"/>
              <a:t>course_id</a:t>
            </a:r>
            <a:r>
              <a:rPr lang="en-US" altLang="en-US" dirty="0"/>
              <a:t>”</a:t>
            </a:r>
            <a:r>
              <a:rPr lang="en-US" altLang="ja-JP" dirty="0"/>
              <a:t> and </a:t>
            </a:r>
            <a:r>
              <a:rPr lang="en-US" altLang="en-US" dirty="0"/>
              <a:t>“</a:t>
            </a:r>
            <a:r>
              <a:rPr lang="en-US" altLang="ja-JP" i="1" dirty="0" err="1"/>
              <a:t>prereq_id</a:t>
            </a:r>
            <a:r>
              <a:rPr lang="en-US" altLang="en-US" dirty="0"/>
              <a:t>”</a:t>
            </a:r>
            <a:r>
              <a:rPr lang="en-US" altLang="ja-JP" dirty="0"/>
              <a:t> are called </a:t>
            </a:r>
            <a:r>
              <a:rPr lang="en-US" altLang="ja-JP" b="1" dirty="0">
                <a:solidFill>
                  <a:srgbClr val="002060"/>
                </a:solidFill>
              </a:rPr>
              <a:t>roles</a:t>
            </a:r>
            <a:r>
              <a:rPr lang="en-US" altLang="ja-JP" dirty="0"/>
              <a:t>.</a:t>
            </a:r>
            <a:endParaRPr lang="en-US" altLang="en-US" dirty="0"/>
          </a:p>
        </p:txBody>
      </p:sp>
      <p:pic>
        <p:nvPicPr>
          <p:cNvPr id="2150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640" y="1858759"/>
            <a:ext cx="3854403" cy="113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142050F-CDBB-9414-0949-DD2C09F0E6CA}"/>
              </a:ext>
            </a:extLst>
          </p:cNvPr>
          <p:cNvSpPr txBox="1"/>
          <p:nvPr/>
        </p:nvSpPr>
        <p:spPr>
          <a:xfrm>
            <a:off x="6096000" y="2184657"/>
            <a:ext cx="2855397" cy="923330"/>
          </a:xfrm>
          <a:prstGeom prst="rect">
            <a:avLst/>
          </a:prstGeom>
          <a:noFill/>
        </p:spPr>
        <p:txBody>
          <a:bodyPr wrap="none" rtlCol="0">
            <a:spAutoFit/>
          </a:bodyPr>
          <a:lstStyle/>
          <a:p>
            <a:r>
              <a:rPr lang="en-US" dirty="0">
                <a:solidFill>
                  <a:srgbClr val="FF0000"/>
                </a:solidFill>
              </a:rPr>
              <a:t>The simplest way to handle</a:t>
            </a:r>
            <a:br>
              <a:rPr lang="en-US" dirty="0">
                <a:solidFill>
                  <a:srgbClr val="FF0000"/>
                </a:solidFill>
              </a:rPr>
            </a:br>
            <a:r>
              <a:rPr lang="en-US" dirty="0">
                <a:solidFill>
                  <a:srgbClr val="FF0000"/>
                </a:solidFill>
              </a:rPr>
              <a:t>in relational is an associative</a:t>
            </a:r>
            <a:br>
              <a:rPr lang="en-US" dirty="0">
                <a:solidFill>
                  <a:srgbClr val="FF0000"/>
                </a:solidFill>
              </a:rPr>
            </a:br>
            <a:r>
              <a:rPr lang="en-US" dirty="0">
                <a:solidFill>
                  <a:srgbClr val="FF0000"/>
                </a:solidFill>
              </a:rPr>
              <a:t>entity.</a:t>
            </a:r>
          </a:p>
        </p:txBody>
      </p:sp>
      <p:sp>
        <p:nvSpPr>
          <p:cNvPr id="5" name="TextBox 4">
            <a:extLst>
              <a:ext uri="{FF2B5EF4-FFF2-40B4-BE49-F238E27FC236}">
                <a16:creationId xmlns:a16="http://schemas.microsoft.com/office/drawing/2014/main" id="{EE1D6E5E-C5D9-9723-3D69-DFC025DC2F20}"/>
              </a:ext>
            </a:extLst>
          </p:cNvPr>
          <p:cNvSpPr txBox="1"/>
          <p:nvPr/>
        </p:nvSpPr>
        <p:spPr>
          <a:xfrm>
            <a:off x="228600" y="4313633"/>
            <a:ext cx="7534867" cy="646331"/>
          </a:xfrm>
          <a:prstGeom prst="rect">
            <a:avLst/>
          </a:prstGeom>
          <a:noFill/>
        </p:spPr>
        <p:txBody>
          <a:bodyPr wrap="square">
            <a:spAutoFit/>
          </a:bodyPr>
          <a:lstStyle/>
          <a:p>
            <a:r>
              <a:rPr lang="en-US" dirty="0">
                <a:solidFill>
                  <a:srgbClr val="FF0000"/>
                </a:solidFill>
              </a:rPr>
              <a:t>Some thoughts here:</a:t>
            </a:r>
            <a:br>
              <a:rPr lang="en-US" dirty="0">
                <a:solidFill>
                  <a:srgbClr val="FF0000"/>
                </a:solidFill>
              </a:rPr>
            </a:br>
            <a:r>
              <a:rPr lang="en-US" dirty="0">
                <a:solidFill>
                  <a:srgbClr val="FF0000"/>
                </a:solidFill>
              </a:rPr>
              <a:t>https://</a:t>
            </a:r>
            <a:r>
              <a:rPr lang="en-US" dirty="0" err="1">
                <a:solidFill>
                  <a:srgbClr val="FF0000"/>
                </a:solidFill>
              </a:rPr>
              <a:t>www.geeksforgeeks.org</a:t>
            </a:r>
            <a:r>
              <a:rPr lang="en-US" dirty="0">
                <a:solidFill>
                  <a:srgbClr val="FF0000"/>
                </a:solidFill>
              </a:rPr>
              <a:t>/aggregate-data-model-in-</a:t>
            </a:r>
            <a:r>
              <a:rPr lang="en-US" dirty="0" err="1">
                <a:solidFill>
                  <a:srgbClr val="FF0000"/>
                </a:solidFill>
              </a:rPr>
              <a:t>nosql</a:t>
            </a:r>
            <a:r>
              <a:rPr lang="en-US" dirty="0">
                <a:solidFill>
                  <a:srgbClr val="FF0000"/>
                </a:solidFill>
              </a:rPr>
              <a:t>/</a:t>
            </a:r>
          </a:p>
        </p:txBody>
      </p:sp>
    </p:spTree>
    <p:extLst>
      <p:ext uri="{BB962C8B-B14F-4D97-AF65-F5344CB8AC3E}">
        <p14:creationId xmlns:p14="http://schemas.microsoft.com/office/powerpoint/2010/main" val="779476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FEE03-A82C-519F-1CE6-C9E36428D86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67A6391-2BDD-86A0-AAB2-F05D4124FC3D}"/>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B0126A84-8D0E-A195-953A-CA8B4286BAF3}"/>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77D7A04F-88E0-5911-FF7A-7D0834915B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947F98F9-E94B-680B-ABAC-B953F1EF95AE}"/>
              </a:ext>
            </a:extLst>
          </p:cNvPr>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br>
              <a:rPr lang="en-US" altLang="en-US" sz="2800" i="1" dirty="0"/>
            </a:br>
            <a:r>
              <a:rPr lang="en-US" altLang="en-US" sz="2800" i="1" dirty="0"/>
              <a:t>Lecture 5: ER, Relational, SQL (IV)</a:t>
            </a:r>
          </a:p>
        </p:txBody>
      </p:sp>
      <p:sp>
        <p:nvSpPr>
          <p:cNvPr id="3077" name="TextBox 10">
            <a:extLst>
              <a:ext uri="{FF2B5EF4-FFF2-40B4-BE49-F238E27FC236}">
                <a16:creationId xmlns:a16="http://schemas.microsoft.com/office/drawing/2014/main" id="{00CD428A-F3CD-5C2D-D540-6584200C309F}"/>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0CF2417E-99A5-25F6-14FD-4AB3732B862A}"/>
              </a:ext>
            </a:extLst>
          </p:cNvPr>
          <p:cNvSpPr/>
          <p:nvPr/>
        </p:nvSpPr>
        <p:spPr>
          <a:xfrm>
            <a:off x="1219200" y="2114550"/>
            <a:ext cx="6019802" cy="158338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We will start in a couple of minutes.</a:t>
            </a:r>
          </a:p>
        </p:txBody>
      </p:sp>
    </p:spTree>
    <p:extLst>
      <p:ext uri="{BB962C8B-B14F-4D97-AF65-F5344CB8AC3E}">
        <p14:creationId xmlns:p14="http://schemas.microsoft.com/office/powerpoint/2010/main" val="2914727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463155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6"/>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817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24259A-47D9-64C4-3A28-0BE5C2409BE6}"/>
              </a:ext>
            </a:extLst>
          </p:cNvPr>
          <p:cNvSpPr>
            <a:spLocks noGrp="1"/>
          </p:cNvSpPr>
          <p:nvPr>
            <p:ph type="title"/>
          </p:nvPr>
        </p:nvSpPr>
        <p:spPr/>
        <p:txBody>
          <a:bodyPr/>
          <a:lstStyle/>
          <a:p>
            <a:r>
              <a:rPr lang="en-US" dirty="0"/>
              <a:t>Inheritance/Specialization</a:t>
            </a:r>
          </a:p>
        </p:txBody>
      </p:sp>
      <p:pic>
        <p:nvPicPr>
          <p:cNvPr id="4" name="Picture 3">
            <a:extLst>
              <a:ext uri="{FF2B5EF4-FFF2-40B4-BE49-F238E27FC236}">
                <a16:creationId xmlns:a16="http://schemas.microsoft.com/office/drawing/2014/main" id="{B577F1FA-7884-18EE-6B4B-14EEDF375B11}"/>
              </a:ext>
            </a:extLst>
          </p:cNvPr>
          <p:cNvPicPr>
            <a:picLocks noChangeAspect="1"/>
          </p:cNvPicPr>
          <p:nvPr/>
        </p:nvPicPr>
        <p:blipFill>
          <a:blip r:embed="rId2"/>
          <a:stretch>
            <a:fillRect/>
          </a:stretch>
        </p:blipFill>
        <p:spPr>
          <a:xfrm>
            <a:off x="0" y="1013960"/>
            <a:ext cx="4064181" cy="3371538"/>
          </a:xfrm>
          <a:prstGeom prst="rect">
            <a:avLst/>
          </a:prstGeom>
        </p:spPr>
      </p:pic>
      <p:pic>
        <p:nvPicPr>
          <p:cNvPr id="5" name="Picture 4">
            <a:extLst>
              <a:ext uri="{FF2B5EF4-FFF2-40B4-BE49-F238E27FC236}">
                <a16:creationId xmlns:a16="http://schemas.microsoft.com/office/drawing/2014/main" id="{9E3CF1C2-568E-6FDF-251C-840928CFEAC0}"/>
              </a:ext>
            </a:extLst>
          </p:cNvPr>
          <p:cNvPicPr>
            <a:picLocks noChangeAspect="1"/>
          </p:cNvPicPr>
          <p:nvPr/>
        </p:nvPicPr>
        <p:blipFill>
          <a:blip r:embed="rId3"/>
          <a:stretch>
            <a:fillRect/>
          </a:stretch>
        </p:blipFill>
        <p:spPr>
          <a:xfrm>
            <a:off x="3119718" y="616419"/>
            <a:ext cx="5969674" cy="1150489"/>
          </a:xfrm>
          <a:prstGeom prst="rect">
            <a:avLst/>
          </a:prstGeom>
        </p:spPr>
      </p:pic>
      <p:pic>
        <p:nvPicPr>
          <p:cNvPr id="6" name="Picture 5">
            <a:extLst>
              <a:ext uri="{FF2B5EF4-FFF2-40B4-BE49-F238E27FC236}">
                <a16:creationId xmlns:a16="http://schemas.microsoft.com/office/drawing/2014/main" id="{FE8BA0DB-E7F1-8E91-BB0E-9D35B9AC9207}"/>
              </a:ext>
            </a:extLst>
          </p:cNvPr>
          <p:cNvPicPr>
            <a:picLocks noChangeAspect="1"/>
          </p:cNvPicPr>
          <p:nvPr/>
        </p:nvPicPr>
        <p:blipFill>
          <a:blip r:embed="rId4"/>
          <a:stretch>
            <a:fillRect/>
          </a:stretch>
        </p:blipFill>
        <p:spPr>
          <a:xfrm>
            <a:off x="3965555" y="2008993"/>
            <a:ext cx="5123837" cy="2412812"/>
          </a:xfrm>
          <a:prstGeom prst="rect">
            <a:avLst/>
          </a:prstGeom>
        </p:spPr>
      </p:pic>
      <p:sp>
        <p:nvSpPr>
          <p:cNvPr id="7" name="Rectangle 6">
            <a:extLst>
              <a:ext uri="{FF2B5EF4-FFF2-40B4-BE49-F238E27FC236}">
                <a16:creationId xmlns:a16="http://schemas.microsoft.com/office/drawing/2014/main" id="{D63B968D-EDA5-8746-0831-A93518837178}"/>
              </a:ext>
            </a:extLst>
          </p:cNvPr>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8" name="TextBox 7">
            <a:extLst>
              <a:ext uri="{FF2B5EF4-FFF2-40B4-BE49-F238E27FC236}">
                <a16:creationId xmlns:a16="http://schemas.microsoft.com/office/drawing/2014/main" id="{A88F3EE1-6652-BAAE-E3D4-997F82BAEBD7}"/>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2447802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664CA-12B5-D928-5DB6-CC498EC22CA6}"/>
              </a:ext>
            </a:extLst>
          </p:cNvPr>
          <p:cNvSpPr>
            <a:spLocks noGrp="1"/>
          </p:cNvSpPr>
          <p:nvPr>
            <p:ph type="title"/>
          </p:nvPr>
        </p:nvSpPr>
        <p:spPr/>
        <p:txBody>
          <a:bodyPr/>
          <a:lstStyle/>
          <a:p>
            <a:r>
              <a:rPr lang="en-US" dirty="0"/>
              <a:t>Specialization</a:t>
            </a:r>
          </a:p>
        </p:txBody>
      </p:sp>
      <p:pic>
        <p:nvPicPr>
          <p:cNvPr id="4" name="Picture 3">
            <a:extLst>
              <a:ext uri="{FF2B5EF4-FFF2-40B4-BE49-F238E27FC236}">
                <a16:creationId xmlns:a16="http://schemas.microsoft.com/office/drawing/2014/main" id="{596E5B74-5E9B-9FDF-4009-9439265D004C}"/>
              </a:ext>
            </a:extLst>
          </p:cNvPr>
          <p:cNvPicPr>
            <a:picLocks noChangeAspect="1"/>
          </p:cNvPicPr>
          <p:nvPr/>
        </p:nvPicPr>
        <p:blipFill>
          <a:blip r:embed="rId2"/>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705232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7E4259-910D-64D3-CA34-E2D7E580E673}"/>
              </a:ext>
            </a:extLst>
          </p:cNvPr>
          <p:cNvSpPr>
            <a:spLocks noGrp="1"/>
          </p:cNvSpPr>
          <p:nvPr>
            <p:ph type="title"/>
          </p:nvPr>
        </p:nvSpPr>
        <p:spPr/>
        <p:txBody>
          <a:bodyPr/>
          <a:lstStyle/>
          <a:p>
            <a:r>
              <a:rPr lang="en-US" dirty="0"/>
              <a:t>One Table</a:t>
            </a:r>
          </a:p>
        </p:txBody>
      </p:sp>
      <p:pic>
        <p:nvPicPr>
          <p:cNvPr id="4" name="Picture 3">
            <a:extLst>
              <a:ext uri="{FF2B5EF4-FFF2-40B4-BE49-F238E27FC236}">
                <a16:creationId xmlns:a16="http://schemas.microsoft.com/office/drawing/2014/main" id="{12ED1250-9DC2-31DD-0E68-3A2AA22622C3}"/>
              </a:ext>
            </a:extLst>
          </p:cNvPr>
          <p:cNvPicPr>
            <a:picLocks noChangeAspect="1"/>
          </p:cNvPicPr>
          <p:nvPr/>
        </p:nvPicPr>
        <p:blipFill>
          <a:blip r:embed="rId2"/>
          <a:stretch>
            <a:fillRect/>
          </a:stretch>
        </p:blipFill>
        <p:spPr>
          <a:xfrm>
            <a:off x="2192178" y="618297"/>
            <a:ext cx="4845211" cy="4077528"/>
          </a:xfrm>
          <a:prstGeom prst="rect">
            <a:avLst/>
          </a:prstGeom>
        </p:spPr>
      </p:pic>
      <p:sp>
        <p:nvSpPr>
          <p:cNvPr id="5" name="TextBox 4">
            <a:extLst>
              <a:ext uri="{FF2B5EF4-FFF2-40B4-BE49-F238E27FC236}">
                <a16:creationId xmlns:a16="http://schemas.microsoft.com/office/drawing/2014/main" id="{4716A98E-A79E-3635-E846-D031E0963E86}"/>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98EC049B-D94E-8F3F-256D-3AC48EE539CB}"/>
              </a:ext>
            </a:extLst>
          </p:cNvPr>
          <p:cNvCxnSpPr>
            <a:cxnSpLocks/>
            <a:stCxn id="5"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0D8B631-61F6-0B78-5746-2087336EF436}"/>
              </a:ext>
            </a:extLst>
          </p:cNvPr>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cxnSp>
        <p:nvCxnSpPr>
          <p:cNvPr id="8" name="Straight Arrow Connector 7">
            <a:extLst>
              <a:ext uri="{FF2B5EF4-FFF2-40B4-BE49-F238E27FC236}">
                <a16:creationId xmlns:a16="http://schemas.microsoft.com/office/drawing/2014/main" id="{7812D399-CDD8-6324-5EC8-C70F18B89986}"/>
              </a:ext>
            </a:extLst>
          </p:cNvPr>
          <p:cNvCxnSpPr>
            <a:cxnSpLocks/>
            <a:stCxn id="7"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6245673-332F-DBD3-0B59-CCA67D066C61}"/>
              </a:ext>
            </a:extLst>
          </p:cNvPr>
          <p:cNvCxnSpPr>
            <a:cxnSpLocks/>
            <a:stCxn id="7"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565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A1ADC-21C8-4527-B167-22B7A2FF2EE5}"/>
              </a:ext>
            </a:extLst>
          </p:cNvPr>
          <p:cNvSpPr>
            <a:spLocks noGrp="1"/>
          </p:cNvSpPr>
          <p:nvPr>
            <p:ph type="title"/>
          </p:nvPr>
        </p:nvSpPr>
        <p:spPr/>
        <p:txBody>
          <a:bodyPr/>
          <a:lstStyle/>
          <a:p>
            <a:r>
              <a:rPr lang="en-US" dirty="0"/>
              <a:t>Two Table</a:t>
            </a:r>
          </a:p>
        </p:txBody>
      </p:sp>
      <p:pic>
        <p:nvPicPr>
          <p:cNvPr id="4" name="Picture 3">
            <a:extLst>
              <a:ext uri="{FF2B5EF4-FFF2-40B4-BE49-F238E27FC236}">
                <a16:creationId xmlns:a16="http://schemas.microsoft.com/office/drawing/2014/main" id="{BC8F3FB5-5122-2251-764C-FAA8732C8249}"/>
              </a:ext>
            </a:extLst>
          </p:cNvPr>
          <p:cNvPicPr>
            <a:picLocks noChangeAspect="1"/>
          </p:cNvPicPr>
          <p:nvPr/>
        </p:nvPicPr>
        <p:blipFill>
          <a:blip r:embed="rId2"/>
          <a:stretch>
            <a:fillRect/>
          </a:stretch>
        </p:blipFill>
        <p:spPr>
          <a:xfrm>
            <a:off x="2165779" y="638350"/>
            <a:ext cx="4598092" cy="4057475"/>
          </a:xfrm>
          <a:prstGeom prst="rect">
            <a:avLst/>
          </a:prstGeom>
        </p:spPr>
      </p:pic>
      <p:sp>
        <p:nvSpPr>
          <p:cNvPr id="5" name="TextBox 4">
            <a:extLst>
              <a:ext uri="{FF2B5EF4-FFF2-40B4-BE49-F238E27FC236}">
                <a16:creationId xmlns:a16="http://schemas.microsoft.com/office/drawing/2014/main" id="{297F5AAE-6EE9-22C6-F334-4C8F2FF2B3BC}"/>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1F7D8983-B2E3-6C38-30F8-932FE726370D}"/>
              </a:ext>
            </a:extLst>
          </p:cNvPr>
          <p:cNvCxnSpPr>
            <a:stCxn id="5"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C73984F-FD9B-1CA8-9602-D9019B316CEC}"/>
              </a:ext>
            </a:extLst>
          </p:cNvPr>
          <p:cNvCxnSpPr>
            <a:cxnSpLocks/>
            <a:stCxn id="5"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DF1EDDD-0CE4-87CF-5DE9-3DEA3790CF0C}"/>
              </a:ext>
            </a:extLst>
          </p:cNvPr>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a:t>
            </a:r>
          </a:p>
        </p:txBody>
      </p:sp>
      <p:cxnSp>
        <p:nvCxnSpPr>
          <p:cNvPr id="9" name="Straight Arrow Connector 8">
            <a:extLst>
              <a:ext uri="{FF2B5EF4-FFF2-40B4-BE49-F238E27FC236}">
                <a16:creationId xmlns:a16="http://schemas.microsoft.com/office/drawing/2014/main" id="{8FFD08A4-100A-E1FE-F486-64BD4756390B}"/>
              </a:ext>
            </a:extLst>
          </p:cNvPr>
          <p:cNvCxnSpPr>
            <a:cxnSpLocks/>
            <a:stCxn id="8"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51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71BF99-4A0B-D8F6-CCDF-2503D7A0F285}"/>
              </a:ext>
            </a:extLst>
          </p:cNvPr>
          <p:cNvSpPr>
            <a:spLocks noGrp="1"/>
          </p:cNvSpPr>
          <p:nvPr>
            <p:ph type="title"/>
          </p:nvPr>
        </p:nvSpPr>
        <p:spPr/>
        <p:txBody>
          <a:bodyPr/>
          <a:lstStyle/>
          <a:p>
            <a:r>
              <a:rPr lang="en-US" dirty="0"/>
              <a:t>Three Table</a:t>
            </a:r>
          </a:p>
        </p:txBody>
      </p:sp>
      <p:pic>
        <p:nvPicPr>
          <p:cNvPr id="4" name="Picture 3">
            <a:extLst>
              <a:ext uri="{FF2B5EF4-FFF2-40B4-BE49-F238E27FC236}">
                <a16:creationId xmlns:a16="http://schemas.microsoft.com/office/drawing/2014/main" id="{22050AF3-0E9F-099E-B7F1-B79E0C3BC3A3}"/>
              </a:ext>
            </a:extLst>
          </p:cNvPr>
          <p:cNvPicPr>
            <a:picLocks noChangeAspect="1"/>
          </p:cNvPicPr>
          <p:nvPr/>
        </p:nvPicPr>
        <p:blipFill>
          <a:blip r:embed="rId2"/>
          <a:stretch>
            <a:fillRect/>
          </a:stretch>
        </p:blipFill>
        <p:spPr>
          <a:xfrm>
            <a:off x="533400" y="666750"/>
            <a:ext cx="6324600" cy="3972476"/>
          </a:xfrm>
          <a:prstGeom prst="rect">
            <a:avLst/>
          </a:prstGeom>
        </p:spPr>
      </p:pic>
    </p:spTree>
    <p:extLst>
      <p:ext uri="{BB962C8B-B14F-4D97-AF65-F5344CB8AC3E}">
        <p14:creationId xmlns:p14="http://schemas.microsoft.com/office/powerpoint/2010/main" val="2375771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DA541-93B1-F3CE-941A-A062D39E6674}"/>
              </a:ext>
            </a:extLst>
          </p:cNvPr>
          <p:cNvSpPr>
            <a:spLocks noGrp="1"/>
          </p:cNvSpPr>
          <p:nvPr>
            <p:ph type="title"/>
          </p:nvPr>
        </p:nvSpPr>
        <p:spPr/>
        <p:txBody>
          <a:bodyPr/>
          <a:lstStyle/>
          <a:p>
            <a:r>
              <a:rPr lang="en-US" dirty="0"/>
              <a:t>ISA Relationship</a:t>
            </a:r>
          </a:p>
        </p:txBody>
      </p:sp>
      <p:pic>
        <p:nvPicPr>
          <p:cNvPr id="4" name="Picture 3">
            <a:extLst>
              <a:ext uri="{FF2B5EF4-FFF2-40B4-BE49-F238E27FC236}">
                <a16:creationId xmlns:a16="http://schemas.microsoft.com/office/drawing/2014/main" id="{88F201A2-DD30-88B8-94C6-984FF23CF938}"/>
              </a:ext>
            </a:extLst>
          </p:cNvPr>
          <p:cNvPicPr>
            <a:picLocks noChangeAspect="1"/>
          </p:cNvPicPr>
          <p:nvPr/>
        </p:nvPicPr>
        <p:blipFill>
          <a:blip r:embed="rId2"/>
          <a:stretch>
            <a:fillRect/>
          </a:stretch>
        </p:blipFill>
        <p:spPr>
          <a:xfrm>
            <a:off x="2133600" y="666750"/>
            <a:ext cx="5280992" cy="3927780"/>
          </a:xfrm>
          <a:prstGeom prst="rect">
            <a:avLst/>
          </a:prstGeom>
        </p:spPr>
      </p:pic>
    </p:spTree>
    <p:extLst>
      <p:ext uri="{BB962C8B-B14F-4D97-AF65-F5344CB8AC3E}">
        <p14:creationId xmlns:p14="http://schemas.microsoft.com/office/powerpoint/2010/main" val="2991485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ＭＳ Ｐゴシック" panose="020B0600070205080204" pitchFamily="34" charset="-128"/>
                <a:cs typeface="+mn-cs"/>
              </a:rPr>
              <a:t>*</a:t>
            </a:r>
            <a:r>
              <a:rPr kumimoji="0" lang="en-US" altLang="en-US" sz="1350"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Generalization can use merged or separate arrows independent</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of disjoint/overlapping</a:t>
            </a:r>
            <a:endParaRPr kumimoji="0" lang="en-US" altLang="en-US" sz="1275"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44470" y="1675756"/>
            <a:ext cx="2447080"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 use this approach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Crow’s Foot Notation</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164128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5: ER, Relational, SQL (IV)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5065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spcBef>
                <a:spcPts val="0"/>
              </a:spcBef>
            </a:pPr>
            <a:r>
              <a:rPr lang="en-US" sz="3200" dirty="0">
                <a:solidFill>
                  <a:schemeClr val="bg1"/>
                </a:solidFill>
              </a:rPr>
              <a:t>Relation Model and Algebra</a:t>
            </a:r>
          </a:p>
          <a:p>
            <a:pPr algn="ctr"/>
            <a:endParaRPr lang="en-US" altLang="en-US" sz="3200" i="1" dirty="0">
              <a:solidFill>
                <a:schemeClr val="bg1"/>
              </a:solidFill>
            </a:endParaRPr>
          </a:p>
        </p:txBody>
      </p:sp>
      <p:sp>
        <p:nvSpPr>
          <p:cNvPr id="9" name="TextBox 9">
            <a:extLst>
              <a:ext uri="{FF2B5EF4-FFF2-40B4-BE49-F238E27FC236}">
                <a16:creationId xmlns:a16="http://schemas.microsoft.com/office/drawing/2014/main" id="{ADE92EC1-BB1F-DD49-A4F2-45F94346BCA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5: ER, Relational, SQL (IV) 		© Donald F. Ferguson, 2024</a:t>
            </a:r>
            <a:endParaRPr lang="en-US" altLang="en-US" sz="800" i="1" dirty="0">
              <a:solidFill>
                <a:schemeClr val="bg1"/>
              </a:solidFill>
            </a:endParaRPr>
          </a:p>
        </p:txBody>
      </p:sp>
    </p:spTree>
    <p:extLst>
      <p:ext uri="{BB962C8B-B14F-4D97-AF65-F5344CB8AC3E}">
        <p14:creationId xmlns:p14="http://schemas.microsoft.com/office/powerpoint/2010/main" val="2424981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B8D53-6F6E-A07D-793E-5ADC3B6291F3}"/>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D5A6AC7-2718-F66B-F752-07FD4A35EFF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402B9D9-2649-DFB4-23BA-56937982B41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16136EE7-95E5-2DFA-9A30-E690AB3520A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2BC9A6F6-860E-4C61-411C-2BD6FA172684}"/>
              </a:ext>
            </a:extLst>
          </p:cNvPr>
          <p:cNvSpPr txBox="1">
            <a:spLocks noChangeArrowheads="1"/>
          </p:cNvSpPr>
          <p:nvPr/>
        </p:nvSpPr>
        <p:spPr bwMode="auto">
          <a:xfrm>
            <a:off x="0" y="165065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spcBef>
                <a:spcPts val="0"/>
              </a:spcBef>
            </a:pPr>
            <a:r>
              <a:rPr lang="en-US" sz="3200" dirty="0">
                <a:solidFill>
                  <a:schemeClr val="bg1"/>
                </a:solidFill>
              </a:rPr>
              <a:t>Relation Model and Algebra</a:t>
            </a:r>
          </a:p>
          <a:p>
            <a:pPr algn="ctr"/>
            <a:endParaRPr lang="en-US" altLang="en-US" sz="3200" i="1" dirty="0">
              <a:solidFill>
                <a:schemeClr val="bg1"/>
              </a:solidFill>
            </a:endParaRPr>
          </a:p>
        </p:txBody>
      </p:sp>
      <p:sp>
        <p:nvSpPr>
          <p:cNvPr id="9" name="TextBox 9">
            <a:extLst>
              <a:ext uri="{FF2B5EF4-FFF2-40B4-BE49-F238E27FC236}">
                <a16:creationId xmlns:a16="http://schemas.microsoft.com/office/drawing/2014/main" id="{9AF5C3DF-18F3-C392-6C91-1B8847DDCDCD}"/>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5: ER, Relational, SQL (IV) 		© Donald F. Ferguson, 2024</a:t>
            </a:r>
            <a:endParaRPr lang="en-US" altLang="en-US" sz="800" i="1" dirty="0">
              <a:solidFill>
                <a:schemeClr val="bg1"/>
              </a:solidFill>
            </a:endParaRPr>
          </a:p>
        </p:txBody>
      </p:sp>
      <p:sp>
        <p:nvSpPr>
          <p:cNvPr id="2" name="Rounded Rectangle 1">
            <a:extLst>
              <a:ext uri="{FF2B5EF4-FFF2-40B4-BE49-F238E27FC236}">
                <a16:creationId xmlns:a16="http://schemas.microsoft.com/office/drawing/2014/main" id="{124F24FD-0937-8F54-DB40-D66EEA9E4390}"/>
              </a:ext>
            </a:extLst>
          </p:cNvPr>
          <p:cNvSpPr/>
          <p:nvPr/>
        </p:nvSpPr>
        <p:spPr>
          <a:xfrm>
            <a:off x="1447800" y="2727871"/>
            <a:ext cx="6477000" cy="1520279"/>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Just kidding!</a:t>
            </a:r>
            <a:br>
              <a:rPr lang="en-US" dirty="0"/>
            </a:br>
            <a:r>
              <a:rPr lang="en-US" dirty="0"/>
              <a:t>We are basically done with relational algebra!</a:t>
            </a:r>
          </a:p>
        </p:txBody>
      </p:sp>
    </p:spTree>
    <p:extLst>
      <p:ext uri="{BB962C8B-B14F-4D97-AF65-F5344CB8AC3E}">
        <p14:creationId xmlns:p14="http://schemas.microsoft.com/office/powerpoint/2010/main" val="1903123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SQL</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5: ER, Relational, SQL (IV) 		© Donald F. Ferguson, 2024</a:t>
            </a:r>
            <a:endParaRPr lang="en-US" altLang="en-US" sz="800" i="1" dirty="0">
              <a:solidFill>
                <a:schemeClr val="bg1"/>
              </a:solidFill>
            </a:endParaRPr>
          </a:p>
        </p:txBody>
      </p:sp>
    </p:spTree>
    <p:extLst>
      <p:ext uri="{BB962C8B-B14F-4D97-AF65-F5344CB8AC3E}">
        <p14:creationId xmlns:p14="http://schemas.microsoft.com/office/powerpoint/2010/main" val="1753245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EFE3A-3BBB-D43C-C3A0-70795145F9E3}"/>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18BB4181-13B3-9D09-662E-D4C29B7EAB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F101C308-9C25-D27C-7774-0A1C5ECCA80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D71E56F9-78BA-D5D1-C09A-C1F96D0F32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B29D7530-BB60-8593-F486-E56E6AE64043}"/>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Metadata</a:t>
            </a:r>
          </a:p>
        </p:txBody>
      </p:sp>
      <p:sp>
        <p:nvSpPr>
          <p:cNvPr id="2" name="TextBox 9">
            <a:extLst>
              <a:ext uri="{FF2B5EF4-FFF2-40B4-BE49-F238E27FC236}">
                <a16:creationId xmlns:a16="http://schemas.microsoft.com/office/drawing/2014/main" id="{9AE6DA78-2BB4-91EE-0402-8760A564638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5: ER, Relational, SQL (IV) 		© Donald F. Ferguson, 2024</a:t>
            </a:r>
            <a:endParaRPr lang="en-US" altLang="en-US" sz="800" i="1" dirty="0">
              <a:solidFill>
                <a:schemeClr val="bg1"/>
              </a:solidFill>
            </a:endParaRPr>
          </a:p>
        </p:txBody>
      </p:sp>
    </p:spTree>
    <p:extLst>
      <p:ext uri="{BB962C8B-B14F-4D97-AF65-F5344CB8AC3E}">
        <p14:creationId xmlns:p14="http://schemas.microsoft.com/office/powerpoint/2010/main" val="3844561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495800" cy="4038600"/>
          </a:xfrm>
        </p:spPr>
        <p:txBody>
          <a:bodyPr/>
          <a:lstStyle/>
          <a:p>
            <a:pPr marL="0" indent="0">
              <a:buNone/>
            </a:pPr>
            <a:r>
              <a:rPr lang="en-US" sz="1300" b="1" dirty="0"/>
              <a:t>Rule 1: Information Rule</a:t>
            </a:r>
          </a:p>
          <a:p>
            <a:pPr marL="0" indent="0">
              <a:buNone/>
            </a:pPr>
            <a:r>
              <a:rPr lang="en-US" sz="1300" b="1" dirty="0"/>
              <a:t>The data stored in a database, may it be user data or metadata, must be a value of some table cell. Everything in a database must be stored in a table format</a:t>
            </a:r>
            <a:r>
              <a:rPr lang="en-US" sz="1300" dirty="0"/>
              <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dirty="0"/>
              <a:t>Rule 3: Systematic Treatment of NULL Values</a:t>
            </a:r>
          </a:p>
          <a:p>
            <a:pPr marL="0" indent="0">
              <a:buNone/>
            </a:pPr>
            <a:r>
              <a:rPr lang="en-US" sz="1300" dirty="0"/>
              <a:t>The NULL values in a database must be given a systematic and uniform treatment. This is a very important rule because a NULL can be interpreted as one the following − data is missing, data is not known, or data is not applicable.</a:t>
            </a:r>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b="1" dirty="0"/>
              <a:t>Rule 4: Active Online Catalog</a:t>
            </a:r>
          </a:p>
          <a:p>
            <a:pPr marL="0" indent="0">
              <a:buNone/>
            </a:pPr>
            <a:r>
              <a:rPr lang="en-US" sz="1300" b="1"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6482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7493E4-51AF-7441-9AEC-B24D178819AA}"/>
              </a:ext>
            </a:extLst>
          </p:cNvPr>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2"/>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3"/>
              </a:rPr>
              <a:t>https://en.wikipedia.org/wiki/Database_catalog</a:t>
            </a:r>
            <a:r>
              <a:rPr lang="en-US" sz="1600" dirty="0"/>
              <a:t>)</a:t>
            </a:r>
            <a:br>
              <a:rPr lang="en-US" sz="1600" dirty="0"/>
            </a:br>
            <a:endParaRPr lang="en-US" sz="1600" dirty="0"/>
          </a:p>
          <a:p>
            <a:r>
              <a:rPr lang="en-US" sz="1600" dirty="0"/>
              <a:t>Codd’s Rule 4: Dynamic online catalog based on the relational model:</a:t>
            </a:r>
          </a:p>
          <a:p>
            <a:pPr lvl="1"/>
            <a:r>
              <a:rPr lang="en-US" sz="1400" dirty="0"/>
              <a:t>The data base description is represented at the logical level in the same way as ordinary data, so that authorized users can apply the same relational language to its interrogation as they apply to the regular data.</a:t>
            </a:r>
          </a:p>
          <a:p>
            <a:endParaRPr lang="en-US" sz="1600" dirty="0"/>
          </a:p>
        </p:txBody>
      </p:sp>
      <p:sp>
        <p:nvSpPr>
          <p:cNvPr id="3" name="Title 2">
            <a:extLst>
              <a:ext uri="{FF2B5EF4-FFF2-40B4-BE49-F238E27FC236}">
                <a16:creationId xmlns:a16="http://schemas.microsoft.com/office/drawing/2014/main" id="{F0826BBE-8ED0-4045-9637-53215A2172AD}"/>
              </a:ext>
            </a:extLst>
          </p:cNvPr>
          <p:cNvSpPr>
            <a:spLocks noGrp="1"/>
          </p:cNvSpPr>
          <p:nvPr>
            <p:ph type="title"/>
          </p:nvPr>
        </p:nvSpPr>
        <p:spPr/>
        <p:txBody>
          <a:bodyPr/>
          <a:lstStyle/>
          <a:p>
            <a:r>
              <a:rPr lang="en-US" dirty="0"/>
              <a:t>Metadata and Catalog</a:t>
            </a:r>
          </a:p>
        </p:txBody>
      </p:sp>
    </p:spTree>
    <p:extLst>
      <p:ext uri="{BB962C8B-B14F-4D97-AF65-F5344CB8AC3E}">
        <p14:creationId xmlns:p14="http://schemas.microsoft.com/office/powerpoint/2010/main" val="1719614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Definition Language (DDL)</a:t>
            </a:r>
          </a:p>
        </p:txBody>
      </p:sp>
      <p:sp>
        <p:nvSpPr>
          <p:cNvPr id="29698" name="Rectangle 3"/>
          <p:cNvSpPr>
            <a:spLocks noGrp="1" noChangeArrowheads="1"/>
          </p:cNvSpPr>
          <p:nvPr>
            <p:ph idx="1"/>
          </p:nvPr>
        </p:nvSpPr>
        <p:spPr>
          <a:xfrm>
            <a:off x="457200" y="830207"/>
            <a:ext cx="8381999" cy="3677840"/>
          </a:xfrm>
        </p:spPr>
        <p:txBody>
          <a:bodyPr/>
          <a:lstStyle/>
          <a:p>
            <a:r>
              <a:rPr lang="en-US" altLang="en-US" sz="1600" dirty="0"/>
              <a:t>Specification notation for defining the database schema</a:t>
            </a:r>
          </a:p>
          <a:p>
            <a:pPr lvl="1">
              <a:buFont typeface="Monotype Sorts" charset="2"/>
              <a:buNone/>
            </a:pPr>
            <a:r>
              <a:rPr lang="en-US" altLang="en-US" sz="1400" dirty="0"/>
              <a:t>Example:	</a:t>
            </a:r>
            <a:r>
              <a:rPr lang="en-US" altLang="en-US" sz="1400" b="1" dirty="0"/>
              <a:t>create table</a:t>
            </a:r>
            <a:r>
              <a:rPr lang="en-US" altLang="en-US" sz="1400" dirty="0"/>
              <a:t> </a:t>
            </a:r>
            <a:r>
              <a:rPr lang="en-US" altLang="en-US" sz="1400" i="1" dirty="0"/>
              <a:t>instructor</a:t>
            </a:r>
            <a:r>
              <a:rPr lang="en-US" altLang="en-US" sz="1400" dirty="0"/>
              <a:t> (</a:t>
            </a:r>
            <a:br>
              <a:rPr lang="en-US" altLang="en-US" sz="1400" dirty="0"/>
            </a:br>
            <a:r>
              <a:rPr lang="en-US" altLang="en-US" sz="1400" dirty="0"/>
              <a:t>                             </a:t>
            </a:r>
            <a:r>
              <a:rPr lang="en-US" altLang="en-US" sz="1400" i="1" dirty="0"/>
              <a:t>ID</a:t>
            </a:r>
            <a:r>
              <a:rPr lang="en-US" altLang="en-US" sz="1400" dirty="0"/>
              <a:t>                </a:t>
            </a:r>
            <a:r>
              <a:rPr lang="en-US" altLang="en-US" sz="1400" b="1" dirty="0"/>
              <a:t>char</a:t>
            </a:r>
            <a:r>
              <a:rPr lang="en-US" altLang="en-US" sz="1400" dirty="0"/>
              <a:t>(5),</a:t>
            </a:r>
            <a:br>
              <a:rPr lang="en-US" altLang="en-US" sz="1400" dirty="0"/>
            </a:br>
            <a:r>
              <a:rPr lang="en-US" altLang="en-US" sz="1400" dirty="0"/>
              <a:t>                             </a:t>
            </a:r>
            <a:r>
              <a:rPr lang="en-US" altLang="en-US" sz="1400" i="1" dirty="0"/>
              <a:t>name           </a:t>
            </a:r>
            <a:r>
              <a:rPr lang="en-US" altLang="en-US" sz="1400" b="1" dirty="0"/>
              <a:t>varchar</a:t>
            </a:r>
            <a:r>
              <a:rPr lang="en-US" altLang="en-US" sz="1400" dirty="0"/>
              <a:t>(20)</a:t>
            </a:r>
            <a:r>
              <a:rPr lang="en-US" altLang="en-US" sz="1400" b="1" dirty="0"/>
              <a:t>,</a:t>
            </a:r>
            <a:br>
              <a:rPr lang="en-US" altLang="en-US" sz="1400" b="1" i="1" dirty="0"/>
            </a:br>
            <a:r>
              <a:rPr lang="en-US" altLang="en-US" sz="1400" b="1" i="1" dirty="0"/>
              <a:t>                             </a:t>
            </a:r>
            <a:r>
              <a:rPr lang="en-US" altLang="en-US" sz="1400" i="1" dirty="0" err="1"/>
              <a:t>dept_name</a:t>
            </a:r>
            <a:r>
              <a:rPr lang="en-US" altLang="en-US" sz="1400" i="1" dirty="0"/>
              <a:t>  </a:t>
            </a:r>
            <a:r>
              <a:rPr lang="en-US" altLang="en-US" sz="1400" b="1" dirty="0"/>
              <a:t>varchar</a:t>
            </a:r>
            <a:r>
              <a:rPr lang="en-US" altLang="en-US" sz="1400" dirty="0"/>
              <a:t>(20),</a:t>
            </a:r>
            <a:br>
              <a:rPr lang="en-US" altLang="en-US" sz="1400" dirty="0"/>
            </a:br>
            <a:r>
              <a:rPr lang="en-US" altLang="en-US" sz="1400" dirty="0"/>
              <a:t>                             </a:t>
            </a:r>
            <a:r>
              <a:rPr lang="en-US" altLang="en-US" sz="1400" i="1" dirty="0"/>
              <a:t>salary</a:t>
            </a:r>
            <a:r>
              <a:rPr lang="en-US" altLang="en-US" sz="1400" dirty="0"/>
              <a:t>           </a:t>
            </a:r>
            <a:r>
              <a:rPr lang="en-US" altLang="en-US" sz="1400" b="1" dirty="0"/>
              <a:t>numeric</a:t>
            </a:r>
            <a:r>
              <a:rPr lang="en-US" altLang="en-US" sz="1400" dirty="0"/>
              <a:t>(8,2))</a:t>
            </a:r>
          </a:p>
          <a:p>
            <a:r>
              <a:rPr lang="en-US" altLang="en-US" sz="1600" dirty="0"/>
              <a:t>DDL compiler generates a set of table templates stored in a </a:t>
            </a:r>
            <a:r>
              <a:rPr lang="en-US" altLang="en-US" sz="1600" b="1" i="1" dirty="0">
                <a:solidFill>
                  <a:srgbClr val="002060"/>
                </a:solidFill>
              </a:rPr>
              <a:t>data dictionary</a:t>
            </a:r>
          </a:p>
          <a:p>
            <a:r>
              <a:rPr lang="en-US" altLang="en-US" sz="1600" dirty="0"/>
              <a:t>Data dictionary contains metadata (i.e., data about data)</a:t>
            </a:r>
          </a:p>
          <a:p>
            <a:pPr lvl="1"/>
            <a:r>
              <a:rPr lang="en-US" altLang="en-US" sz="1400" dirty="0"/>
              <a:t>Database schema </a:t>
            </a:r>
          </a:p>
          <a:p>
            <a:pPr lvl="1"/>
            <a:r>
              <a:rPr lang="en-US" altLang="en-US" sz="1400" dirty="0"/>
              <a:t>Integrity constraints</a:t>
            </a:r>
          </a:p>
          <a:p>
            <a:pPr lvl="2"/>
            <a:r>
              <a:rPr lang="en-US" altLang="en-US" sz="1200" dirty="0"/>
              <a:t>Primary key (ID uniquely identifies instructors)</a:t>
            </a:r>
          </a:p>
          <a:p>
            <a:pPr lvl="1"/>
            <a:r>
              <a:rPr lang="en-US" altLang="en-US" sz="1400" dirty="0"/>
              <a:t>Authorization</a:t>
            </a:r>
          </a:p>
          <a:p>
            <a:pPr lvl="2"/>
            <a:r>
              <a:rPr lang="en-US" altLang="en-US" sz="1200" dirty="0"/>
              <a:t>Who can access what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6C427681-FE92-4716-B0D6-3C1132EC37B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5F8AF8E1-0BFE-4988-B8AF-22B99F21E0C1}"/>
              </a:ext>
            </a:extLst>
          </p:cNvPr>
          <p:cNvSpPr>
            <a:spLocks noGrp="1" noChangeArrowheads="1"/>
          </p:cNvSpPr>
          <p:nvPr>
            <p:ph type="body" idx="1"/>
          </p:nvPr>
        </p:nvSpPr>
        <p:spPr>
          <a:xfrm>
            <a:off x="762000" y="1334691"/>
            <a:ext cx="8229600" cy="3395663"/>
          </a:xfrm>
        </p:spPr>
        <p:txBody>
          <a:bodyPr/>
          <a:lstStyle/>
          <a:p>
            <a:pPr>
              <a:lnSpc>
                <a:spcPct val="90000"/>
              </a:lnSpc>
            </a:pPr>
            <a:r>
              <a:rPr lang="en-US" altLang="en-US" sz="1600" dirty="0"/>
              <a:t>Information about relations</a:t>
            </a:r>
          </a:p>
          <a:p>
            <a:pPr lvl="1">
              <a:lnSpc>
                <a:spcPct val="90000"/>
              </a:lnSpc>
            </a:pPr>
            <a:r>
              <a:rPr lang="en-US" altLang="en-US" sz="1400" dirty="0"/>
              <a:t>names of relations</a:t>
            </a:r>
          </a:p>
          <a:p>
            <a:pPr lvl="1">
              <a:lnSpc>
                <a:spcPct val="90000"/>
              </a:lnSpc>
            </a:pPr>
            <a:r>
              <a:rPr lang="en-US" altLang="en-US" sz="1400" dirty="0"/>
              <a:t>names, types and lengths of attributes of each relation</a:t>
            </a:r>
          </a:p>
          <a:p>
            <a:pPr lvl="1">
              <a:lnSpc>
                <a:spcPct val="90000"/>
              </a:lnSpc>
            </a:pPr>
            <a:r>
              <a:rPr lang="en-US" altLang="en-US" sz="1400" dirty="0"/>
              <a:t>names and definitions of views</a:t>
            </a:r>
          </a:p>
          <a:p>
            <a:pPr lvl="1">
              <a:lnSpc>
                <a:spcPct val="90000"/>
              </a:lnSpc>
            </a:pPr>
            <a:r>
              <a:rPr lang="en-US" altLang="en-US" sz="1400" dirty="0"/>
              <a:t>integrity constraints</a:t>
            </a:r>
          </a:p>
          <a:p>
            <a:pPr>
              <a:lnSpc>
                <a:spcPct val="90000"/>
              </a:lnSpc>
            </a:pPr>
            <a:r>
              <a:rPr lang="en-US" altLang="en-US" sz="1600" dirty="0"/>
              <a:t>User and accounting information, including passwords</a:t>
            </a:r>
          </a:p>
          <a:p>
            <a:pPr>
              <a:lnSpc>
                <a:spcPct val="90000"/>
              </a:lnSpc>
            </a:pPr>
            <a:r>
              <a:rPr lang="en-US" altLang="en-US" sz="1600" dirty="0"/>
              <a:t>Statistical and descriptive data</a:t>
            </a:r>
          </a:p>
          <a:p>
            <a:pPr lvl="1">
              <a:lnSpc>
                <a:spcPct val="90000"/>
              </a:lnSpc>
            </a:pPr>
            <a:r>
              <a:rPr lang="en-US" altLang="en-US" sz="1400" dirty="0"/>
              <a:t>number of tuples in each relation</a:t>
            </a:r>
          </a:p>
          <a:p>
            <a:pPr>
              <a:lnSpc>
                <a:spcPct val="90000"/>
              </a:lnSpc>
            </a:pPr>
            <a:r>
              <a:rPr lang="en-US" altLang="en-US" sz="1600" dirty="0"/>
              <a:t>Physical file organization information</a:t>
            </a:r>
          </a:p>
          <a:p>
            <a:pPr lvl="1">
              <a:lnSpc>
                <a:spcPct val="90000"/>
              </a:lnSpc>
            </a:pPr>
            <a:r>
              <a:rPr lang="en-US" altLang="en-US" sz="1400" dirty="0"/>
              <a:t>How relation is stored (sequential/hash/…)</a:t>
            </a:r>
          </a:p>
          <a:p>
            <a:pPr lvl="1">
              <a:lnSpc>
                <a:spcPct val="90000"/>
              </a:lnSpc>
            </a:pPr>
            <a:r>
              <a:rPr lang="en-US" altLang="en-US" sz="1400" dirty="0"/>
              <a:t>Physical location of relation </a:t>
            </a:r>
          </a:p>
          <a:p>
            <a:pPr>
              <a:lnSpc>
                <a:spcPct val="90000"/>
              </a:lnSpc>
            </a:pPr>
            <a:r>
              <a:rPr lang="en-US" altLang="en-US" sz="1600" dirty="0"/>
              <a:t>Information about indices (Chapter 14) </a:t>
            </a:r>
          </a:p>
        </p:txBody>
      </p:sp>
      <p:sp>
        <p:nvSpPr>
          <p:cNvPr id="102404" name="Text Box 6">
            <a:extLst>
              <a:ext uri="{FF2B5EF4-FFF2-40B4-BE49-F238E27FC236}">
                <a16:creationId xmlns:a16="http://schemas.microsoft.com/office/drawing/2014/main" id="{38943F03-FAEF-41D0-8332-F8979FE58597}"/>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a:t>
            </a:r>
            <a:r>
              <a:rPr kumimoji="0" lang="en-US" altLang="en-US" sz="1275" b="0" i="0" u="none" strike="noStrike" kern="1200" cap="none" spc="0" normalizeH="0" baseline="0" noProof="0" dirty="0">
                <a:ln>
                  <a:noFill/>
                </a:ln>
                <a:solidFill>
                  <a:srgbClr val="000099"/>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Data dictionary</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(also called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system catalog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stores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metadata</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that is, data about data, such as</a:t>
            </a:r>
          </a:p>
        </p:txBody>
      </p:sp>
    </p:spTree>
    <p:extLst>
      <p:ext uri="{BB962C8B-B14F-4D97-AF65-F5344CB8AC3E}">
        <p14:creationId xmlns:p14="http://schemas.microsoft.com/office/powerpoint/2010/main" val="2517847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6">
            <a:extLst>
              <a:ext uri="{FF2B5EF4-FFF2-40B4-BE49-F238E27FC236}">
                <a16:creationId xmlns:a16="http://schemas.microsoft.com/office/drawing/2014/main" id="{3D2E2374-DDB3-4BA5-963B-D3E90138181B}"/>
              </a:ext>
            </a:extLst>
          </p:cNvPr>
          <p:cNvSpPr>
            <a:spLocks noGrp="1" noChangeArrowheads="1"/>
          </p:cNvSpPr>
          <p:nvPr>
            <p:ph idx="1"/>
          </p:nvPr>
        </p:nvSpPr>
        <p:spPr>
          <a:noFill/>
        </p:spPr>
        <p:txBody>
          <a:bodyPr/>
          <a:lstStyle/>
          <a:p>
            <a:r>
              <a:rPr lang="en-US" altLang="en-US" dirty="0"/>
              <a:t>Relational representation on disk</a:t>
            </a:r>
          </a:p>
          <a:p>
            <a:r>
              <a:rPr lang="en-US" altLang="en-US" dirty="0"/>
              <a:t>Specialized data structures designed for efficient access, in memory</a:t>
            </a:r>
          </a:p>
        </p:txBody>
      </p:sp>
      <p:sp>
        <p:nvSpPr>
          <p:cNvPr id="104450" name="Rectangle 2">
            <a:extLst>
              <a:ext uri="{FF2B5EF4-FFF2-40B4-BE49-F238E27FC236}">
                <a16:creationId xmlns:a16="http://schemas.microsoft.com/office/drawing/2014/main" id="{EE94F84B-01EE-4596-897A-63559CB1C446}"/>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31E46661-04BA-487C-A994-B5995C026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428750"/>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7189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9E34D4-7904-5BEF-1E3A-CF10C532343C}"/>
              </a:ext>
            </a:extLst>
          </p:cNvPr>
          <p:cNvSpPr>
            <a:spLocks noGrp="1"/>
          </p:cNvSpPr>
          <p:nvPr>
            <p:ph idx="1"/>
          </p:nvPr>
        </p:nvSpPr>
        <p:spPr>
          <a:xfrm>
            <a:off x="152400" y="590550"/>
            <a:ext cx="8839200" cy="3962400"/>
          </a:xfrm>
        </p:spPr>
        <p:txBody>
          <a:bodyPr/>
          <a:lstStyle/>
          <a:p>
            <a:r>
              <a:rPr lang="en-US" dirty="0"/>
              <a:t>Some Observations</a:t>
            </a:r>
          </a:p>
          <a:p>
            <a:endParaRPr lang="en-US" dirty="0"/>
          </a:p>
          <a:p>
            <a:r>
              <a:rPr lang="en-US" dirty="0"/>
              <a:t>ER (Diagram) Modeling – More Complex Scenarios</a:t>
            </a:r>
          </a:p>
          <a:p>
            <a:endParaRPr lang="en-US" dirty="0"/>
          </a:p>
          <a:p>
            <a:r>
              <a:rPr lang="en-US" dirty="0"/>
              <a:t>The Relational Model and Algebra Continued (Chapter 3) – Just Kidding</a:t>
            </a:r>
          </a:p>
          <a:p>
            <a:endParaRPr lang="en-US" dirty="0"/>
          </a:p>
          <a:p>
            <a:r>
              <a:rPr lang="en-US" dirty="0"/>
              <a:t>SQL Continued (Chapter 3, 4, 5)</a:t>
            </a:r>
          </a:p>
          <a:p>
            <a:endParaRPr lang="en-US" dirty="0"/>
          </a:p>
          <a:p>
            <a:r>
              <a:rPr lang="en-US" dirty="0"/>
              <a:t>Project Examples:</a:t>
            </a:r>
          </a:p>
          <a:p>
            <a:pPr lvl="1"/>
            <a:r>
              <a:rPr lang="en-US" dirty="0"/>
              <a:t>Web Applications and REST</a:t>
            </a:r>
          </a:p>
          <a:p>
            <a:pPr lvl="1"/>
            <a:r>
              <a:rPr lang="en-US" dirty="0"/>
              <a:t>Data Engineering and Visualization</a:t>
            </a:r>
          </a:p>
        </p:txBody>
      </p:sp>
      <p:sp>
        <p:nvSpPr>
          <p:cNvPr id="3" name="Title 2">
            <a:extLst>
              <a:ext uri="{FF2B5EF4-FFF2-40B4-BE49-F238E27FC236}">
                <a16:creationId xmlns:a16="http://schemas.microsoft.com/office/drawing/2014/main" id="{4EAB6890-86BD-F346-622F-C040779C3989}"/>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38515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F5222D09-6622-544A-9E5D-F153BC8DDEC3}"/>
              </a:ext>
            </a:extLst>
          </p:cNvPr>
          <p:cNvSpPr>
            <a:spLocks noGrp="1"/>
          </p:cNvSpPr>
          <p:nvPr>
            <p:ph type="title"/>
          </p:nvPr>
        </p:nvSpPr>
        <p:spPr/>
        <p:txBody>
          <a:bodyPr/>
          <a:lstStyle/>
          <a:p>
            <a:r>
              <a:rPr lang="en-US" dirty="0"/>
              <a:t>MySQL Catalog (</a:t>
            </a:r>
            <a:r>
              <a:rPr lang="en-US" dirty="0" err="1"/>
              <a:t>Information_Schema</a:t>
            </a:r>
            <a:r>
              <a:rPr lang="en-US" dirty="0"/>
              <a:t>)</a:t>
            </a:r>
          </a:p>
        </p:txBody>
      </p:sp>
      <p:pic>
        <p:nvPicPr>
          <p:cNvPr id="9" name="Picture 8">
            <a:extLst>
              <a:ext uri="{FF2B5EF4-FFF2-40B4-BE49-F238E27FC236}">
                <a16:creationId xmlns:a16="http://schemas.microsoft.com/office/drawing/2014/main" id="{225272D8-3156-594B-A3B3-1D48D1C84387}"/>
              </a:ext>
            </a:extLst>
          </p:cNvPr>
          <p:cNvPicPr>
            <a:picLocks noChangeAspect="1"/>
          </p:cNvPicPr>
          <p:nvPr/>
        </p:nvPicPr>
        <p:blipFill>
          <a:blip r:embed="rId2"/>
          <a:stretch>
            <a:fillRect/>
          </a:stretch>
        </p:blipFill>
        <p:spPr>
          <a:xfrm>
            <a:off x="16727" y="764969"/>
            <a:ext cx="5073434" cy="3613557"/>
          </a:xfrm>
          <a:prstGeom prst="rect">
            <a:avLst/>
          </a:prstGeom>
        </p:spPr>
      </p:pic>
      <p:sp>
        <p:nvSpPr>
          <p:cNvPr id="10" name="Rectangle 9">
            <a:extLst>
              <a:ext uri="{FF2B5EF4-FFF2-40B4-BE49-F238E27FC236}">
                <a16:creationId xmlns:a16="http://schemas.microsoft.com/office/drawing/2014/main" id="{530EF875-EA67-9A4A-9BC1-BF7BF2372FBB}"/>
              </a:ext>
            </a:extLst>
          </p:cNvPr>
          <p:cNvSpPr/>
          <p:nvPr/>
        </p:nvSpPr>
        <p:spPr>
          <a:xfrm>
            <a:off x="5090161" y="594282"/>
            <a:ext cx="3505200" cy="395492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Some</a:t>
            </a: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 of the MySQL Information Schema 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'ADMINISTRABLE_ROLE_AUTHORIZATIONS'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'APPLICABLE_ROLES'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'CHARACTER_SETS'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'CHECK_CONSTRAINTS'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'ENABLED_ROLES'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'ENGINES'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'EVENTS'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'FILES'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'KEY_COLUMN_USAGE'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'PARAMETERS'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'REFERENTIAL_CONSTRAINTS'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'RESOURCE_GROUPS'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'ROLE_COLUMN_GRANTS'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'ROLE_ROUTINE_GRANTS'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'ROLE_TABLE_GRANTS'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'ROUTINES'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'SCHEMA_PRIVILEGES'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'TABLESPACES'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'TRIGGERS'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'USER_PRIVILEGES'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'VIEW_ROUTINE_USAGE'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'VIEW_TABLE_USAGE'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sp>
        <p:nvSpPr>
          <p:cNvPr id="11" name="TextBox 10">
            <a:extLst>
              <a:ext uri="{FF2B5EF4-FFF2-40B4-BE49-F238E27FC236}">
                <a16:creationId xmlns:a16="http://schemas.microsoft.com/office/drawing/2014/main" id="{86FB9FED-471C-5C42-8106-D2FE93C3539F}"/>
              </a:ext>
            </a:extLst>
          </p:cNvPr>
          <p:cNvSpPr txBox="1"/>
          <p:nvPr/>
        </p:nvSpPr>
        <p:spPr>
          <a:xfrm>
            <a:off x="6348761" y="3004218"/>
            <a:ext cx="2743200" cy="1384995"/>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CREATE and ALTER statements modify the data.</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DBMS reads information: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Parsing</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Optimizer</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etc.</a:t>
            </a:r>
          </a:p>
        </p:txBody>
      </p:sp>
    </p:spTree>
    <p:extLst>
      <p:ext uri="{BB962C8B-B14F-4D97-AF65-F5344CB8AC3E}">
        <p14:creationId xmlns:p14="http://schemas.microsoft.com/office/powerpoint/2010/main" val="190869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B2AC1-7650-244D-9D38-905D077E3C39}"/>
              </a:ext>
            </a:extLst>
          </p:cNvPr>
          <p:cNvSpPr>
            <a:spLocks noGrp="1"/>
          </p:cNvSpPr>
          <p:nvPr>
            <p:ph idx="1"/>
          </p:nvPr>
        </p:nvSpPr>
        <p:spPr>
          <a:xfrm>
            <a:off x="152400" y="895350"/>
            <a:ext cx="8839200" cy="3657600"/>
          </a:xfrm>
        </p:spPr>
        <p:txBody>
          <a:bodyPr/>
          <a:lstStyle/>
          <a:p>
            <a:pPr marL="0" indent="0">
              <a:buNone/>
            </a:pPr>
            <a:r>
              <a:rPr lang="en-US" dirty="0"/>
              <a:t>Notebook examples.</a:t>
            </a:r>
          </a:p>
        </p:txBody>
      </p:sp>
      <p:sp>
        <p:nvSpPr>
          <p:cNvPr id="3" name="Title 2">
            <a:extLst>
              <a:ext uri="{FF2B5EF4-FFF2-40B4-BE49-F238E27FC236}">
                <a16:creationId xmlns:a16="http://schemas.microsoft.com/office/drawing/2014/main" id="{A9BD14DF-A9A8-194E-BC7A-EDA6E84F3373}"/>
              </a:ext>
            </a:extLst>
          </p:cNvPr>
          <p:cNvSpPr>
            <a:spLocks noGrp="1"/>
          </p:cNvSpPr>
          <p:nvPr>
            <p:ph type="title"/>
          </p:nvPr>
        </p:nvSpPr>
        <p:spPr/>
        <p:txBody>
          <a:bodyPr/>
          <a:lstStyle/>
          <a:p>
            <a:r>
              <a:rPr lang="en-US" dirty="0"/>
              <a:t>Metadata</a:t>
            </a:r>
          </a:p>
        </p:txBody>
      </p:sp>
    </p:spTree>
    <p:extLst>
      <p:ext uri="{BB962C8B-B14F-4D97-AF65-F5344CB8AC3E}">
        <p14:creationId xmlns:p14="http://schemas.microsoft.com/office/powerpoint/2010/main" val="2864704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5ECAF-8D77-48E2-94E9-A0A3DD997831}"/>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4C2FF8C4-18B2-591E-F13A-3CA44B470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99C0D897-01DA-C4C0-5C94-0CDA4A8E166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A5931A22-C2DC-E71C-9AAD-020C79DE68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878BF668-9200-829B-46A0-704DAE9E5504}"/>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Types and Functions</a:t>
            </a:r>
          </a:p>
        </p:txBody>
      </p:sp>
      <p:sp>
        <p:nvSpPr>
          <p:cNvPr id="3" name="TextBox 9">
            <a:extLst>
              <a:ext uri="{FF2B5EF4-FFF2-40B4-BE49-F238E27FC236}">
                <a16:creationId xmlns:a16="http://schemas.microsoft.com/office/drawing/2014/main" id="{BC58639D-6597-0187-F614-DDB3CCE3E3D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5: ER, Relational, SQL (IV)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623325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456B47-D424-6F44-C2B8-BA7B6ADF529B}"/>
              </a:ext>
            </a:extLst>
          </p:cNvPr>
          <p:cNvSpPr>
            <a:spLocks noGrp="1"/>
          </p:cNvSpPr>
          <p:nvPr>
            <p:ph type="title"/>
          </p:nvPr>
        </p:nvSpPr>
        <p:spPr/>
        <p:txBody>
          <a:bodyPr/>
          <a:lstStyle/>
          <a:p>
            <a:r>
              <a:rPr lang="en-US" dirty="0"/>
              <a:t>Functions</a:t>
            </a:r>
          </a:p>
        </p:txBody>
      </p:sp>
      <p:pic>
        <p:nvPicPr>
          <p:cNvPr id="4" name="Picture 3">
            <a:extLst>
              <a:ext uri="{FF2B5EF4-FFF2-40B4-BE49-F238E27FC236}">
                <a16:creationId xmlns:a16="http://schemas.microsoft.com/office/drawing/2014/main" id="{40BE2C8C-8265-DEAE-C43A-FEAA4CBD13E2}"/>
              </a:ext>
            </a:extLst>
          </p:cNvPr>
          <p:cNvPicPr>
            <a:picLocks noChangeAspect="1"/>
          </p:cNvPicPr>
          <p:nvPr/>
        </p:nvPicPr>
        <p:blipFill>
          <a:blip r:embed="rId2"/>
          <a:stretch>
            <a:fillRect/>
          </a:stretch>
        </p:blipFill>
        <p:spPr>
          <a:xfrm>
            <a:off x="990600" y="461432"/>
            <a:ext cx="6477000" cy="4233139"/>
          </a:xfrm>
          <a:prstGeom prst="rect">
            <a:avLst/>
          </a:prstGeom>
        </p:spPr>
      </p:pic>
    </p:spTree>
    <p:extLst>
      <p:ext uri="{BB962C8B-B14F-4D97-AF65-F5344CB8AC3E}">
        <p14:creationId xmlns:p14="http://schemas.microsoft.com/office/powerpoint/2010/main" val="2348681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2DE982-1302-C4CF-4A03-8D9C05EEEBF6}"/>
              </a:ext>
            </a:extLst>
          </p:cNvPr>
          <p:cNvSpPr>
            <a:spLocks noGrp="1"/>
          </p:cNvSpPr>
          <p:nvPr>
            <p:ph type="title"/>
          </p:nvPr>
        </p:nvSpPr>
        <p:spPr/>
        <p:txBody>
          <a:bodyPr/>
          <a:lstStyle/>
          <a:p>
            <a:r>
              <a:rPr lang="en-US" dirty="0"/>
              <a:t>Functions</a:t>
            </a:r>
          </a:p>
        </p:txBody>
      </p:sp>
      <p:pic>
        <p:nvPicPr>
          <p:cNvPr id="1026" name="Picture 2">
            <a:extLst>
              <a:ext uri="{FF2B5EF4-FFF2-40B4-BE49-F238E27FC236}">
                <a16:creationId xmlns:a16="http://schemas.microsoft.com/office/drawing/2014/main" id="{2A5B0187-51A4-7746-AF38-D5542C234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57150"/>
            <a:ext cx="6400800" cy="452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149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C5222-1520-7C9B-7361-D6C12C7C3F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E032BB-B6A1-DE46-E269-BC674D838B69}"/>
              </a:ext>
            </a:extLst>
          </p:cNvPr>
          <p:cNvSpPr>
            <a:spLocks noGrp="1"/>
          </p:cNvSpPr>
          <p:nvPr>
            <p:ph type="title"/>
          </p:nvPr>
        </p:nvSpPr>
        <p:spPr/>
        <p:txBody>
          <a:bodyPr/>
          <a:lstStyle/>
          <a:p>
            <a:r>
              <a:rPr lang="en-US" dirty="0"/>
              <a:t>Functions</a:t>
            </a:r>
          </a:p>
        </p:txBody>
      </p:sp>
      <p:pic>
        <p:nvPicPr>
          <p:cNvPr id="2" name="Picture 1">
            <a:extLst>
              <a:ext uri="{FF2B5EF4-FFF2-40B4-BE49-F238E27FC236}">
                <a16:creationId xmlns:a16="http://schemas.microsoft.com/office/drawing/2014/main" id="{E657E561-E7BE-9965-ACC2-C268140D3679}"/>
              </a:ext>
            </a:extLst>
          </p:cNvPr>
          <p:cNvPicPr>
            <a:picLocks noChangeAspect="1"/>
          </p:cNvPicPr>
          <p:nvPr/>
        </p:nvPicPr>
        <p:blipFill>
          <a:blip r:embed="rId2"/>
          <a:stretch>
            <a:fillRect/>
          </a:stretch>
        </p:blipFill>
        <p:spPr>
          <a:xfrm>
            <a:off x="2031761" y="133350"/>
            <a:ext cx="6808730" cy="4438151"/>
          </a:xfrm>
          <a:prstGeom prst="rect">
            <a:avLst/>
          </a:prstGeom>
        </p:spPr>
      </p:pic>
    </p:spTree>
    <p:extLst>
      <p:ext uri="{BB962C8B-B14F-4D97-AF65-F5344CB8AC3E}">
        <p14:creationId xmlns:p14="http://schemas.microsoft.com/office/powerpoint/2010/main" val="2260983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987A25-F1BE-BC72-D60A-08D3D534C4F8}"/>
              </a:ext>
            </a:extLst>
          </p:cNvPr>
          <p:cNvSpPr>
            <a:spLocks noGrp="1"/>
          </p:cNvSpPr>
          <p:nvPr>
            <p:ph idx="1"/>
          </p:nvPr>
        </p:nvSpPr>
        <p:spPr/>
        <p:txBody>
          <a:bodyPr/>
          <a:lstStyle/>
          <a:p>
            <a:r>
              <a:rPr lang="en-US" dirty="0"/>
              <a:t>The are dozens if not hundreds of standard functions in SQL.</a:t>
            </a:r>
          </a:p>
          <a:p>
            <a:r>
              <a:rPr lang="en-US" dirty="0"/>
              <a:t>All DBMS implementations have product specific functions.</a:t>
            </a:r>
          </a:p>
          <a:p>
            <a:r>
              <a:rPr lang="en-US" dirty="0"/>
              <a:t>General rule:</a:t>
            </a:r>
          </a:p>
          <a:p>
            <a:pPr lvl="1"/>
            <a:r>
              <a:rPr lang="en-US" dirty="0"/>
              <a:t>If you have to do something, ask yourself</a:t>
            </a:r>
          </a:p>
          <a:p>
            <a:pPr lvl="1"/>
            <a:r>
              <a:rPr lang="en-US" dirty="0"/>
              <a:t>Am I the first one who ever had to do this?</a:t>
            </a:r>
          </a:p>
          <a:p>
            <a:pPr lvl="1"/>
            <a:r>
              <a:rPr lang="en-US" dirty="0"/>
              <a:t>If the answer is “No,” then ask Dr. Google/</a:t>
            </a:r>
            <a:r>
              <a:rPr lang="en-US" dirty="0" err="1"/>
              <a:t>ChatGPT</a:t>
            </a:r>
            <a:r>
              <a:rPr lang="en-US" dirty="0"/>
              <a:t>.</a:t>
            </a:r>
          </a:p>
          <a:p>
            <a:pPr lvl="1"/>
            <a:r>
              <a:rPr lang="en-US" dirty="0"/>
              <a:t>If the answer is Yes,” ask yourself, “Am I sure this is a good idea.”</a:t>
            </a:r>
          </a:p>
          <a:p>
            <a:r>
              <a:rPr lang="en-US" dirty="0"/>
              <a:t>The functions are useful and straightforward.</a:t>
            </a:r>
          </a:p>
          <a:p>
            <a:r>
              <a:rPr lang="en-US" dirty="0"/>
              <a:t>Some examples </a:t>
            </a:r>
            <a:r>
              <a:rPr lang="en-US" dirty="0">
                <a:sym typeface="Wingdings" pitchFamily="2" charset="2"/>
              </a:rPr>
              <a:t> To the notebook we go, </a:t>
            </a:r>
            <a:r>
              <a:rPr lang="en-US" dirty="0" err="1">
                <a:sym typeface="Wingdings" pitchFamily="2" charset="2"/>
              </a:rPr>
              <a:t>yo</a:t>
            </a:r>
            <a:r>
              <a:rPr lang="en-US" dirty="0">
                <a:sym typeface="Wingdings" pitchFamily="2" charset="2"/>
              </a:rPr>
              <a:t> ho!</a:t>
            </a:r>
            <a:endParaRPr lang="en-US" dirty="0"/>
          </a:p>
        </p:txBody>
      </p:sp>
      <p:sp>
        <p:nvSpPr>
          <p:cNvPr id="3" name="Title 2">
            <a:extLst>
              <a:ext uri="{FF2B5EF4-FFF2-40B4-BE49-F238E27FC236}">
                <a16:creationId xmlns:a16="http://schemas.microsoft.com/office/drawing/2014/main" id="{E07D0FEF-ACD9-99AC-905D-79B4F92EEE29}"/>
              </a:ext>
            </a:extLst>
          </p:cNvPr>
          <p:cNvSpPr>
            <a:spLocks noGrp="1"/>
          </p:cNvSpPr>
          <p:nvPr>
            <p:ph type="title"/>
          </p:nvPr>
        </p:nvSpPr>
        <p:spPr/>
        <p:txBody>
          <a:bodyPr/>
          <a:lstStyle/>
          <a:p>
            <a:r>
              <a:rPr lang="en-US" dirty="0"/>
              <a:t>Functions</a:t>
            </a:r>
          </a:p>
        </p:txBody>
      </p:sp>
    </p:spTree>
    <p:extLst>
      <p:ext uri="{BB962C8B-B14F-4D97-AF65-F5344CB8AC3E}">
        <p14:creationId xmlns:p14="http://schemas.microsoft.com/office/powerpoint/2010/main" val="17637727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E3B87-35D9-57FA-9EF0-1A1742D37B91}"/>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F246794F-192A-D50E-462D-497C797526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734F86B8-39BC-3A20-FB52-B32E796BE5E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9C9C460-750F-85CE-8A9C-F5698528AC7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82B18715-F7E6-EA14-2849-BBD1C288D5F5}"/>
              </a:ext>
            </a:extLst>
          </p:cNvPr>
          <p:cNvSpPr txBox="1">
            <a:spLocks noChangeArrowheads="1"/>
          </p:cNvSpPr>
          <p:nvPr/>
        </p:nvSpPr>
        <p:spPr bwMode="auto">
          <a:xfrm>
            <a:off x="0" y="1352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Views</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2A9B2FB2-6502-71C1-D2AE-5F0E1CA0DF4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5: ER, Relational, SQL (IV)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8237996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pPr>
              <a:defRPr/>
            </a:pPr>
            <a:r>
              <a:rPr lang="en-US" dirty="0">
                <a:ea typeface="+mj-ea"/>
              </a:rPr>
              <a:t>Views</a:t>
            </a:r>
          </a:p>
        </p:txBody>
      </p:sp>
      <p:sp>
        <p:nvSpPr>
          <p:cNvPr id="37891" name="Rectangle 3"/>
          <p:cNvSpPr>
            <a:spLocks noGrp="1" noChangeArrowheads="1"/>
          </p:cNvSpPr>
          <p:nvPr>
            <p:ph type="body" idx="1"/>
          </p:nvPr>
        </p:nvSpPr>
        <p:spPr>
          <a:xfrm>
            <a:off x="1719263" y="829867"/>
            <a:ext cx="5687378" cy="3702844"/>
          </a:xfrm>
        </p:spPr>
        <p:txBody>
          <a:bodyPr/>
          <a:lstStyle/>
          <a:p>
            <a:pPr>
              <a:tabLst>
                <a:tab pos="2403872" algn="ctr"/>
              </a:tabLst>
            </a:pPr>
            <a:r>
              <a:rPr lang="en-US" altLang="en-US" dirty="0"/>
              <a:t>In some cases, it is not desirable for all users to see the entire logical model (that is, all the actual relations stored in the database.)</a:t>
            </a:r>
          </a:p>
          <a:p>
            <a:pPr>
              <a:tabLst>
                <a:tab pos="2403872" algn="ctr"/>
              </a:tabLst>
            </a:pPr>
            <a:r>
              <a:rPr lang="en-US" altLang="en-US" dirty="0"/>
              <a:t>Consider a person who needs to know an instructors name and department, but not the salary.  This person should see a relation described, in SQL, by </a:t>
            </a:r>
            <a:br>
              <a:rPr lang="en-US" altLang="en-US" dirty="0"/>
            </a:br>
            <a:r>
              <a:rPr lang="en-US" altLang="en-US" dirty="0"/>
              <a:t>		</a:t>
            </a:r>
            <a:br>
              <a:rPr kumimoji="0" lang="en-US" altLang="en-US" b="1" dirty="0"/>
            </a:br>
            <a:r>
              <a:rPr kumimoji="0" lang="en-US" altLang="en-US" b="1" dirty="0"/>
              <a:t>             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err="1"/>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buNone/>
              <a:tabLst>
                <a:tab pos="2403872" algn="ctr"/>
              </a:tabLst>
            </a:pPr>
            <a:r>
              <a:rPr lang="en-US" altLang="en-US" sz="600" dirty="0">
                <a:sym typeface="Symbol" panose="05050102010706020507" pitchFamily="18" charset="2"/>
              </a:rPr>
              <a:t> </a:t>
            </a:r>
          </a:p>
          <a:p>
            <a:pPr>
              <a:tabLst>
                <a:tab pos="2403872" algn="ctr"/>
              </a:tabLst>
            </a:pPr>
            <a:r>
              <a:rPr lang="en-US" altLang="en-US" dirty="0"/>
              <a:t>A </a:t>
            </a:r>
            <a:r>
              <a:rPr lang="en-US" altLang="en-US" b="1" dirty="0">
                <a:solidFill>
                  <a:srgbClr val="002060"/>
                </a:solidFill>
              </a:rPr>
              <a:t>view</a:t>
            </a:r>
            <a:r>
              <a:rPr lang="en-US" altLang="en-US" dirty="0"/>
              <a:t> provides a mechanism to hide certain data from the view of certain users. </a:t>
            </a:r>
          </a:p>
          <a:p>
            <a:pPr>
              <a:tabLst>
                <a:tab pos="2403872" algn="ctr"/>
              </a:tabLst>
            </a:pPr>
            <a:r>
              <a:rPr lang="en-US" altLang="en-US" dirty="0"/>
              <a:t>Any relation that is not of the conceptual model but is made visible to a user as a “virtual relation” is called a </a:t>
            </a:r>
            <a:r>
              <a:rPr lang="en-US" altLang="en-US" b="1" dirty="0">
                <a:solidFill>
                  <a:srgbClr val="002060"/>
                </a:solidFill>
              </a:rPr>
              <a:t>view</a:t>
            </a:r>
            <a:r>
              <a:rPr lang="en-US" altLang="en-US" dirty="0"/>
              <a:t>.</a:t>
            </a:r>
          </a:p>
        </p:txBody>
      </p:sp>
    </p:spTree>
    <p:extLst>
      <p:ext uri="{BB962C8B-B14F-4D97-AF65-F5344CB8AC3E}">
        <p14:creationId xmlns:p14="http://schemas.microsoft.com/office/powerpoint/2010/main" val="3900672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a:defRPr/>
            </a:pPr>
            <a:r>
              <a:rPr lang="en-US" dirty="0">
                <a:ea typeface="+mj-ea"/>
              </a:rPr>
              <a:t>View Definition</a:t>
            </a:r>
          </a:p>
        </p:txBody>
      </p:sp>
      <p:sp>
        <p:nvSpPr>
          <p:cNvPr id="39939" name="Rectangle 3"/>
          <p:cNvSpPr>
            <a:spLocks noGrp="1" noChangeArrowheads="1"/>
          </p:cNvSpPr>
          <p:nvPr>
            <p:ph type="body" idx="1"/>
          </p:nvPr>
        </p:nvSpPr>
        <p:spPr>
          <a:xfrm>
            <a:off x="1719264" y="802054"/>
            <a:ext cx="5623370" cy="3230451"/>
          </a:xfrm>
        </p:spPr>
        <p:txBody>
          <a:bodyPr/>
          <a:lstStyle/>
          <a:p>
            <a:pPr>
              <a:tabLst>
                <a:tab pos="2574131" algn="ctr"/>
              </a:tabLst>
            </a:pPr>
            <a:r>
              <a:rPr lang="en-US" altLang="en-US" dirty="0"/>
              <a:t>A view is defined using the </a:t>
            </a:r>
            <a:r>
              <a:rPr lang="en-US" altLang="en-US" b="1" dirty="0"/>
              <a:t>create view </a:t>
            </a:r>
            <a:r>
              <a:rPr lang="en-US" altLang="en-US" dirty="0"/>
              <a:t>statement which has the form</a:t>
            </a:r>
          </a:p>
          <a:p>
            <a:pPr>
              <a:lnSpc>
                <a:spcPct val="40000"/>
              </a:lnSpc>
              <a:tabLst>
                <a:tab pos="2574131" algn="ctr"/>
              </a:tabLst>
            </a:pPr>
            <a:endParaRPr lang="en-US" altLang="en-US" dirty="0"/>
          </a:p>
          <a:p>
            <a:pPr>
              <a:lnSpc>
                <a:spcPct val="40000"/>
              </a:lnSpc>
              <a:buNone/>
              <a:tabLst>
                <a:tab pos="2574131" algn="ctr"/>
              </a:tabLst>
            </a:pPr>
            <a:r>
              <a:rPr lang="en-US" altLang="en-US" dirty="0"/>
              <a:t>		</a:t>
            </a:r>
            <a:r>
              <a:rPr lang="en-US" altLang="en-US" b="1" dirty="0"/>
              <a:t>create view </a:t>
            </a:r>
            <a:r>
              <a:rPr lang="en-US" altLang="en-US" i="1" dirty="0">
                <a:solidFill>
                  <a:srgbClr val="002060"/>
                </a:solidFill>
              </a:rPr>
              <a:t>v</a:t>
            </a:r>
            <a:r>
              <a:rPr lang="en-US" altLang="en-US" i="1" dirty="0">
                <a:solidFill>
                  <a:srgbClr val="000099"/>
                </a:solidFill>
              </a:rPr>
              <a:t> </a:t>
            </a:r>
            <a:r>
              <a:rPr lang="en-US" altLang="en-US" b="1" dirty="0"/>
              <a:t>as </a:t>
            </a:r>
            <a:r>
              <a:rPr lang="en-US" altLang="en-US" i="1" dirty="0"/>
              <a:t>&lt; </a:t>
            </a:r>
            <a:r>
              <a:rPr lang="en-US" altLang="en-US" dirty="0"/>
              <a:t>query expression &gt;</a:t>
            </a:r>
          </a:p>
          <a:p>
            <a:pPr>
              <a:lnSpc>
                <a:spcPct val="20000"/>
              </a:lnSpc>
              <a:buNone/>
              <a:tabLst>
                <a:tab pos="2574131" algn="ctr"/>
              </a:tabLst>
            </a:pPr>
            <a:endParaRPr lang="en-US" altLang="en-US" dirty="0"/>
          </a:p>
          <a:p>
            <a:pPr>
              <a:buNone/>
              <a:tabLst>
                <a:tab pos="2574131" algn="ctr"/>
              </a:tabLst>
            </a:pPr>
            <a:r>
              <a:rPr lang="en-US" altLang="en-US" dirty="0"/>
              <a:t>	where &lt;query expression&gt; is any legal SQL expression.  The view name is represented by </a:t>
            </a:r>
            <a:r>
              <a:rPr lang="en-US" altLang="en-US" i="1" dirty="0"/>
              <a:t>v.</a:t>
            </a:r>
            <a:endParaRPr lang="en-US" altLang="en-US" dirty="0"/>
          </a:p>
          <a:p>
            <a:pPr>
              <a:tabLst>
                <a:tab pos="2574131" algn="ctr"/>
              </a:tabLst>
            </a:pPr>
            <a:r>
              <a:rPr lang="en-US" altLang="en-US" dirty="0"/>
              <a:t>Once a view is defined, the view name can be used to refer to the virtual relation that the view generates.</a:t>
            </a:r>
          </a:p>
          <a:p>
            <a:pPr>
              <a:tabLst>
                <a:tab pos="2574131" algn="ctr"/>
              </a:tabLst>
            </a:pPr>
            <a:r>
              <a:rPr lang="en-US" altLang="en-US" dirty="0"/>
              <a:t>View definition is not the same as creating a new relation by evaluating the query expression  </a:t>
            </a:r>
          </a:p>
          <a:p>
            <a:pPr lvl="1">
              <a:tabLst>
                <a:tab pos="2574131" algn="ctr"/>
              </a:tabLst>
            </a:pPr>
            <a:r>
              <a:rPr lang="en-US" altLang="en-US" dirty="0"/>
              <a:t>Rather, a view definition causes the saving of an expression; the expression is substituted into queries using the view.</a:t>
            </a:r>
          </a:p>
        </p:txBody>
      </p:sp>
    </p:spTree>
    <p:extLst>
      <p:ext uri="{BB962C8B-B14F-4D97-AF65-F5344CB8AC3E}">
        <p14:creationId xmlns:p14="http://schemas.microsoft.com/office/powerpoint/2010/main" val="2003179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FD5D4-8E82-4C86-9FE2-F7BE4BC3DF87}"/>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A88073F-C270-8C72-021F-AB5D2358C3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3FF11D0-61AC-F545-EB5D-E24C97895D9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CD8F2B7D-0C99-07D9-D9D9-88E95B82AB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8379D2A6-C7C0-0717-E069-1983DF13D70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Observations</a:t>
            </a:r>
            <a:endParaRPr lang="en-US" altLang="en-US" sz="1600" i="1" dirty="0">
              <a:solidFill>
                <a:schemeClr val="bg1"/>
              </a:solidFill>
            </a:endParaRPr>
          </a:p>
        </p:txBody>
      </p:sp>
      <p:sp>
        <p:nvSpPr>
          <p:cNvPr id="8" name="TextBox 9">
            <a:extLst>
              <a:ext uri="{FF2B5EF4-FFF2-40B4-BE49-F238E27FC236}">
                <a16:creationId xmlns:a16="http://schemas.microsoft.com/office/drawing/2014/main" id="{D966F689-35DE-2308-60C5-69F7ED5E357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5: ER, Relational, SQL (IV) 		© Donald F. Ferguson, 2024</a:t>
            </a:r>
            <a:endParaRPr lang="en-US" altLang="en-US" sz="800" i="1" dirty="0">
              <a:solidFill>
                <a:schemeClr val="bg1"/>
              </a:solidFill>
            </a:endParaRPr>
          </a:p>
        </p:txBody>
      </p:sp>
    </p:spTree>
    <p:extLst>
      <p:ext uri="{BB962C8B-B14F-4D97-AF65-F5344CB8AC3E}">
        <p14:creationId xmlns:p14="http://schemas.microsoft.com/office/powerpoint/2010/main" val="7426489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a:defRPr/>
            </a:pPr>
            <a:r>
              <a:rPr lang="en-US" dirty="0">
                <a:ea typeface="+mj-ea"/>
              </a:rPr>
              <a:t>View Definition and Use</a:t>
            </a:r>
          </a:p>
        </p:txBody>
      </p:sp>
      <p:sp>
        <p:nvSpPr>
          <p:cNvPr id="41987" name="Rectangle 3"/>
          <p:cNvSpPr>
            <a:spLocks noGrp="1" noChangeArrowheads="1"/>
          </p:cNvSpPr>
          <p:nvPr>
            <p:ph type="body" idx="1"/>
          </p:nvPr>
        </p:nvSpPr>
        <p:spPr>
          <a:xfrm>
            <a:off x="1719263" y="829867"/>
            <a:ext cx="5662613" cy="3604974"/>
          </a:xfrm>
        </p:spPr>
        <p:txBody>
          <a:bodyPr/>
          <a:lstStyle/>
          <a:p>
            <a:pPr>
              <a:tabLst>
                <a:tab pos="1027510" algn="l"/>
              </a:tabLst>
            </a:pPr>
            <a:r>
              <a:rPr lang="en-US" altLang="en-US" dirty="0"/>
              <a:t>A view of instructors without their salary</a:t>
            </a:r>
          </a:p>
          <a:p>
            <a:pPr>
              <a:buNone/>
              <a:tabLst>
                <a:tab pos="1027510" algn="l"/>
              </a:tabLst>
            </a:pPr>
            <a:r>
              <a:rPr lang="en-US" altLang="en-US" sz="600" dirty="0"/>
              <a:t> </a:t>
            </a:r>
            <a:br>
              <a:rPr lang="en-US" altLang="en-US" dirty="0"/>
            </a:br>
            <a:r>
              <a:rPr lang="en-US" altLang="en-US" dirty="0"/>
              <a:t>              </a:t>
            </a:r>
            <a:r>
              <a:rPr kumimoji="0" lang="en-US" altLang="en-US" b="1" dirty="0"/>
              <a:t>create view </a:t>
            </a:r>
            <a:r>
              <a:rPr lang="en-US" altLang="en-US" b="1" i="1" dirty="0">
                <a:solidFill>
                  <a:srgbClr val="002060"/>
                </a:solidFill>
              </a:rPr>
              <a:t>faculty</a:t>
            </a:r>
            <a:r>
              <a:rPr kumimoji="0" lang="en-US" altLang="en-US" i="1" dirty="0"/>
              <a:t> </a:t>
            </a:r>
            <a:r>
              <a:rPr kumimoji="0" lang="en-US" altLang="en-US" b="1" dirty="0"/>
              <a:t>as</a:t>
            </a:r>
            <a:r>
              <a:rPr lang="en-US" altLang="en-US" b="1" dirty="0"/>
              <a:t> </a:t>
            </a:r>
            <a:br>
              <a:rPr lang="en-US" altLang="en-US" b="1" dirty="0"/>
            </a:br>
            <a:r>
              <a:rPr lang="en-US" altLang="en-US" b="1" dirty="0"/>
              <a:t>                      </a:t>
            </a:r>
            <a:r>
              <a:rPr kumimoji="0" lang="en-US" altLang="en-US" b="1" dirty="0"/>
              <a:t>select </a:t>
            </a:r>
            <a:r>
              <a:rPr kumimoji="0" lang="en-US" altLang="en-US" i="1" dirty="0"/>
              <a:t>ID</a:t>
            </a:r>
            <a:r>
              <a:rPr kumimoji="0" lang="en-US" altLang="en-US" dirty="0"/>
              <a:t>, </a:t>
            </a:r>
            <a:r>
              <a:rPr kumimoji="0" lang="en-US" altLang="en-US" i="1" dirty="0"/>
              <a:t>name</a:t>
            </a:r>
            <a:r>
              <a:rPr kumimoji="0" lang="en-US" altLang="en-US" dirty="0"/>
              <a:t>, </a:t>
            </a:r>
            <a:r>
              <a:rPr kumimoji="0" lang="en-US" altLang="en-US" i="1" dirty="0"/>
              <a:t>dept_name</a:t>
            </a:r>
            <a:br>
              <a:rPr kumimoji="0" lang="en-US" altLang="en-US" i="1" dirty="0"/>
            </a:br>
            <a:r>
              <a:rPr kumimoji="0" lang="en-US" altLang="en-US" i="1" dirty="0"/>
              <a:t>                      </a:t>
            </a:r>
            <a:r>
              <a:rPr kumimoji="0" lang="en-US" altLang="en-US" b="1" dirty="0"/>
              <a:t>from </a:t>
            </a:r>
            <a:r>
              <a:rPr kumimoji="0" lang="en-US" altLang="en-US" i="1" dirty="0"/>
              <a:t>instructor</a:t>
            </a:r>
            <a:endParaRPr kumimoji="0" lang="en-US" altLang="en-US" dirty="0"/>
          </a:p>
          <a:p>
            <a:pPr>
              <a:tabLst>
                <a:tab pos="1027510" algn="l"/>
              </a:tabLst>
            </a:pPr>
            <a:r>
              <a:rPr lang="en-US" altLang="en-US" dirty="0"/>
              <a:t>Find all instructors in the Biology department</a:t>
            </a:r>
          </a:p>
          <a:p>
            <a:pPr>
              <a:buNone/>
              <a:tabLst>
                <a:tab pos="1027510" algn="l"/>
              </a:tabLst>
            </a:pPr>
            <a:r>
              <a:rPr lang="en-US" altLang="en-US" sz="600" dirty="0"/>
              <a:t> </a:t>
            </a:r>
            <a:br>
              <a:rPr lang="en-US" altLang="en-US" dirty="0"/>
            </a:br>
            <a:r>
              <a:rPr lang="en-US" altLang="en-US" dirty="0"/>
              <a:t>                </a:t>
            </a:r>
            <a:r>
              <a:rPr lang="en-US" altLang="en-US" b="1" dirty="0"/>
              <a:t>select </a:t>
            </a:r>
            <a:r>
              <a:rPr lang="en-US" altLang="en-US" i="1" dirty="0"/>
              <a:t>name</a:t>
            </a:r>
            <a:br>
              <a:rPr lang="en-US" altLang="en-US" i="1" dirty="0"/>
            </a:br>
            <a:r>
              <a:rPr lang="en-US" altLang="en-US" i="1" dirty="0"/>
              <a:t>                </a:t>
            </a:r>
            <a:r>
              <a:rPr lang="en-US" altLang="en-US" b="1" dirty="0"/>
              <a:t>from </a:t>
            </a:r>
            <a:r>
              <a:rPr lang="en-US" altLang="en-US" b="1" i="1" dirty="0">
                <a:solidFill>
                  <a:srgbClr val="002060"/>
                </a:solidFill>
              </a:rPr>
              <a:t>faculty</a:t>
            </a:r>
            <a:br>
              <a:rPr lang="en-US" altLang="en-US" i="1" dirty="0"/>
            </a:br>
            <a:r>
              <a:rPr lang="en-US" altLang="en-US" i="1" dirty="0"/>
              <a:t>                </a:t>
            </a:r>
            <a:r>
              <a:rPr lang="en-US" altLang="en-US" b="1" dirty="0"/>
              <a:t>where </a:t>
            </a:r>
            <a:r>
              <a:rPr lang="en-US" altLang="en-US" i="1" dirty="0"/>
              <a:t>dept_name = </a:t>
            </a:r>
            <a:r>
              <a:rPr lang="en-US" altLang="en-US" dirty="0"/>
              <a:t>'Biology'</a:t>
            </a:r>
          </a:p>
          <a:p>
            <a:pPr>
              <a:tabLst>
                <a:tab pos="1027510" algn="l"/>
              </a:tabLst>
            </a:pPr>
            <a:r>
              <a:rPr lang="en-US" altLang="en-US" dirty="0"/>
              <a:t>Create a view of department salary totals</a:t>
            </a:r>
          </a:p>
          <a:p>
            <a:pPr>
              <a:buNone/>
              <a:tabLst>
                <a:tab pos="1027510" algn="l"/>
              </a:tabLst>
            </a:pPr>
            <a:r>
              <a:rPr lang="en-US" altLang="en-US" sz="600" dirty="0"/>
              <a:t> </a:t>
            </a:r>
            <a:br>
              <a:rPr lang="en-US" altLang="en-US" dirty="0"/>
            </a:br>
            <a:r>
              <a:rPr lang="en-US" altLang="en-US" dirty="0"/>
              <a:t>  </a:t>
            </a:r>
            <a:r>
              <a:rPr lang="en-US" altLang="en-US" b="1" dirty="0"/>
              <a:t>create view </a:t>
            </a:r>
            <a:r>
              <a:rPr lang="en-US" altLang="en-US" b="1" i="1" dirty="0" err="1">
                <a:solidFill>
                  <a:srgbClr val="002060"/>
                </a:solidFill>
              </a:rPr>
              <a:t>departments_total_salary</a:t>
            </a:r>
            <a:r>
              <a:rPr lang="en-US" altLang="en-US" b="1" i="1" dirty="0">
                <a:solidFill>
                  <a:srgbClr val="002060"/>
                </a:solidFill>
              </a:rPr>
              <a:t>(dept_name, </a:t>
            </a:r>
            <a:r>
              <a:rPr lang="en-US" altLang="en-US" b="1" i="1" dirty="0" err="1">
                <a:solidFill>
                  <a:srgbClr val="002060"/>
                </a:solidFill>
              </a:rPr>
              <a:t>total_salary</a:t>
            </a:r>
            <a:r>
              <a:rPr lang="en-US" altLang="en-US" b="1" i="1" dirty="0">
                <a:solidFill>
                  <a:srgbClr val="000099"/>
                </a:solidFill>
              </a:rPr>
              <a:t>)</a:t>
            </a:r>
            <a:r>
              <a:rPr lang="en-US" altLang="en-US" i="1" dirty="0">
                <a:solidFill>
                  <a:srgbClr val="000099"/>
                </a:solidFill>
              </a:rPr>
              <a:t> </a:t>
            </a:r>
            <a:r>
              <a:rPr lang="en-US" altLang="en-US" b="1" dirty="0"/>
              <a:t>as</a:t>
            </a:r>
            <a:br>
              <a:rPr lang="en-US" altLang="en-US" b="1" dirty="0"/>
            </a:br>
            <a:r>
              <a:rPr lang="en-US" altLang="en-US" b="1" dirty="0"/>
              <a:t>       select </a:t>
            </a:r>
            <a:r>
              <a:rPr lang="en-US" altLang="en-US" i="1" dirty="0"/>
              <a:t>dept_name</a:t>
            </a:r>
            <a:r>
              <a:rPr lang="en-US" altLang="en-US" dirty="0"/>
              <a:t>, </a:t>
            </a:r>
            <a:r>
              <a:rPr lang="en-US" altLang="en-US" b="1" dirty="0"/>
              <a:t>sum </a:t>
            </a:r>
            <a:r>
              <a:rPr lang="en-US" altLang="en-US" dirty="0"/>
              <a:t>(</a:t>
            </a:r>
            <a:r>
              <a:rPr lang="en-US" altLang="en-US" i="1" dirty="0"/>
              <a:t>salary</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p>
          <a:p>
            <a:pPr>
              <a:tabLst>
                <a:tab pos="1027510" algn="l"/>
              </a:tabLst>
            </a:pPr>
            <a:endParaRPr lang="en-US" altLang="en-US" sz="1500" dirty="0"/>
          </a:p>
          <a:p>
            <a:pPr>
              <a:buNone/>
              <a:tabLst>
                <a:tab pos="1027510" algn="l"/>
              </a:tabLst>
            </a:pPr>
            <a:endParaRPr lang="en-US" altLang="en-US" sz="1800" dirty="0"/>
          </a:p>
          <a:p>
            <a:pPr>
              <a:tabLst>
                <a:tab pos="1027510" algn="l"/>
              </a:tabLst>
            </a:pPr>
            <a:endParaRPr lang="en-US" altLang="en-US" sz="1500" dirty="0"/>
          </a:p>
          <a:p>
            <a:pPr>
              <a:tabLst>
                <a:tab pos="1027510" algn="l"/>
              </a:tabLst>
            </a:pPr>
            <a:endParaRPr lang="en-US" altLang="en-US" sz="1500" dirty="0"/>
          </a:p>
        </p:txBody>
      </p:sp>
      <p:sp>
        <p:nvSpPr>
          <p:cNvPr id="335877" name="Text Box 5"/>
          <p:cNvSpPr txBox="1">
            <a:spLocks noChangeArrowheads="1"/>
          </p:cNvSpPr>
          <p:nvPr/>
        </p:nvSpPr>
        <p:spPr bwMode="auto">
          <a:xfrm>
            <a:off x="1938337" y="3924300"/>
            <a:ext cx="5662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
                <a:srgbClr val="CC3300"/>
              </a:buClr>
              <a:buSzPct val="90000"/>
              <a:buFontTx/>
              <a:buNone/>
              <a:tabLst/>
              <a:defRPr/>
            </a:pPr>
            <a:r>
              <a:rPr kumimoji="1" lang="en-US" altLang="en-US" sz="18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p>
        </p:txBody>
      </p:sp>
    </p:spTree>
    <p:extLst>
      <p:ext uri="{BB962C8B-B14F-4D97-AF65-F5344CB8AC3E}">
        <p14:creationId xmlns:p14="http://schemas.microsoft.com/office/powerpoint/2010/main" val="4135257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5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7"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6083" name="Rectangle 3"/>
          <p:cNvSpPr>
            <a:spLocks noGrp="1" noChangeArrowheads="1"/>
          </p:cNvSpPr>
          <p:nvPr>
            <p:ph type="body" idx="1"/>
          </p:nvPr>
        </p:nvSpPr>
        <p:spPr>
          <a:xfrm>
            <a:off x="1719264" y="829866"/>
            <a:ext cx="5762393" cy="2535126"/>
          </a:xfrm>
        </p:spPr>
        <p:txBody>
          <a:bodyPr/>
          <a:lstStyle/>
          <a:p>
            <a:r>
              <a:rPr lang="en-US" altLang="en-US" dirty="0"/>
              <a:t>One view may be used in the expression defining another view </a:t>
            </a:r>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directly </a:t>
            </a:r>
            <a:r>
              <a:rPr lang="en-US" altLang="en-US" dirty="0"/>
              <a:t>on a view relation </a:t>
            </a:r>
            <a:r>
              <a:rPr lang="en-US" altLang="en-US" i="1" dirty="0"/>
              <a:t>v</a:t>
            </a:r>
            <a:r>
              <a:rPr lang="en-US" altLang="en-US" i="1" baseline="-25000" dirty="0"/>
              <a:t>2</a:t>
            </a:r>
            <a:r>
              <a:rPr lang="en-US" altLang="en-US" i="1" dirty="0"/>
              <a:t> </a:t>
            </a:r>
            <a:r>
              <a:rPr lang="en-US" altLang="en-US" dirty="0"/>
              <a:t> if </a:t>
            </a:r>
            <a:r>
              <a:rPr lang="en-US" altLang="en-US" i="1" dirty="0"/>
              <a:t>v</a:t>
            </a:r>
            <a:r>
              <a:rPr lang="en-US" altLang="en-US" baseline="-25000" dirty="0"/>
              <a:t>2</a:t>
            </a:r>
            <a:r>
              <a:rPr lang="en-US" altLang="en-US" dirty="0"/>
              <a:t> is used in the expression defining </a:t>
            </a:r>
            <a:r>
              <a:rPr lang="en-US" altLang="en-US" i="1" dirty="0"/>
              <a:t>v</a:t>
            </a:r>
            <a:r>
              <a:rPr lang="en-US" altLang="en-US" baseline="-25000" dirty="0"/>
              <a:t>1</a:t>
            </a:r>
            <a:endParaRPr lang="en-US" altLang="en-US" dirty="0"/>
          </a:p>
          <a:p>
            <a:r>
              <a:rPr lang="en-US" altLang="en-US" dirty="0"/>
              <a:t>A view relation </a:t>
            </a:r>
            <a:r>
              <a:rPr lang="en-US" altLang="en-US" i="1" dirty="0"/>
              <a:t>v</a:t>
            </a:r>
            <a:r>
              <a:rPr lang="en-US" altLang="en-US" baseline="-25000" dirty="0"/>
              <a:t>1</a:t>
            </a:r>
            <a:r>
              <a:rPr lang="en-US" altLang="en-US" dirty="0"/>
              <a:t> is said to </a:t>
            </a:r>
            <a:r>
              <a:rPr lang="en-US" altLang="en-US" b="1" i="1" dirty="0">
                <a:solidFill>
                  <a:srgbClr val="002060"/>
                </a:solidFill>
              </a:rPr>
              <a:t>depend on</a:t>
            </a:r>
            <a:r>
              <a:rPr lang="en-US" altLang="en-US" b="1" dirty="0">
                <a:solidFill>
                  <a:srgbClr val="002060"/>
                </a:solidFill>
              </a:rPr>
              <a:t> </a:t>
            </a:r>
            <a:r>
              <a:rPr lang="en-US" altLang="en-US" dirty="0"/>
              <a:t>view relation </a:t>
            </a:r>
            <a:r>
              <a:rPr lang="en-US" altLang="en-US" i="1" dirty="0"/>
              <a:t>v</a:t>
            </a:r>
            <a:r>
              <a:rPr lang="en-US" altLang="en-US" i="1" baseline="-25000" dirty="0"/>
              <a:t>2</a:t>
            </a:r>
            <a:r>
              <a:rPr lang="en-US" altLang="en-US" i="1" dirty="0"/>
              <a:t> </a:t>
            </a:r>
            <a:r>
              <a:rPr lang="en-US" altLang="en-US" dirty="0"/>
              <a:t>if either </a:t>
            </a:r>
            <a:r>
              <a:rPr lang="en-US" altLang="en-US" i="1" dirty="0"/>
              <a:t>v</a:t>
            </a:r>
            <a:r>
              <a:rPr lang="en-US" altLang="en-US" baseline="-25000" dirty="0"/>
              <a:t>1 </a:t>
            </a:r>
            <a:r>
              <a:rPr lang="en-US" altLang="en-US" dirty="0"/>
              <a:t>depends directly to </a:t>
            </a:r>
            <a:r>
              <a:rPr lang="en-US" altLang="en-US" i="1" dirty="0"/>
              <a:t>v</a:t>
            </a:r>
            <a:r>
              <a:rPr lang="en-US" altLang="en-US" baseline="-25000" dirty="0"/>
              <a:t>2 </a:t>
            </a:r>
            <a:r>
              <a:rPr lang="en-US" altLang="en-US" dirty="0"/>
              <a:t> or there is a path of dependencies from </a:t>
            </a:r>
            <a:r>
              <a:rPr lang="en-US" altLang="en-US" i="1" dirty="0"/>
              <a:t>v</a:t>
            </a:r>
            <a:r>
              <a:rPr lang="en-US" altLang="en-US" baseline="-25000" dirty="0"/>
              <a:t>1</a:t>
            </a:r>
            <a:r>
              <a:rPr lang="en-US" altLang="en-US" dirty="0"/>
              <a:t> to </a:t>
            </a:r>
            <a:r>
              <a:rPr lang="en-US" altLang="en-US" i="1" dirty="0"/>
              <a:t>v</a:t>
            </a:r>
            <a:r>
              <a:rPr lang="en-US" altLang="en-US" baseline="-25000" dirty="0"/>
              <a:t>2</a:t>
            </a:r>
            <a:r>
              <a:rPr lang="en-US" altLang="en-US" dirty="0"/>
              <a:t> </a:t>
            </a:r>
          </a:p>
          <a:p>
            <a:r>
              <a:rPr lang="en-US" altLang="en-US" dirty="0"/>
              <a:t>A view relation </a:t>
            </a:r>
            <a:r>
              <a:rPr lang="en-US" altLang="en-US" i="1" dirty="0"/>
              <a:t>v</a:t>
            </a:r>
            <a:r>
              <a:rPr lang="en-US" altLang="en-US" dirty="0"/>
              <a:t> is said to be </a:t>
            </a:r>
            <a:r>
              <a:rPr lang="en-US" altLang="en-US" b="1" i="1" dirty="0">
                <a:solidFill>
                  <a:srgbClr val="002060"/>
                </a:solidFill>
              </a:rPr>
              <a:t>recursive</a:t>
            </a:r>
            <a:r>
              <a:rPr lang="en-US" altLang="en-US" i="1" dirty="0"/>
              <a:t> </a:t>
            </a:r>
            <a:r>
              <a:rPr lang="en-US" altLang="en-US" dirty="0"/>
              <a:t> if it depends on itself.</a:t>
            </a:r>
          </a:p>
        </p:txBody>
      </p:sp>
    </p:spTree>
    <p:extLst>
      <p:ext uri="{BB962C8B-B14F-4D97-AF65-F5344CB8AC3E}">
        <p14:creationId xmlns:p14="http://schemas.microsoft.com/office/powerpoint/2010/main" val="16311467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dirty="0">
                <a:ea typeface="+mj-ea"/>
              </a:rPr>
              <a:t>Views Defined Using Other Views</a:t>
            </a:r>
          </a:p>
        </p:txBody>
      </p:sp>
      <p:sp>
        <p:nvSpPr>
          <p:cNvPr id="44035" name="Rectangle 3"/>
          <p:cNvSpPr>
            <a:spLocks noGrp="1" noChangeArrowheads="1"/>
          </p:cNvSpPr>
          <p:nvPr>
            <p:ph type="body" idx="1"/>
          </p:nvPr>
        </p:nvSpPr>
        <p:spPr>
          <a:xfrm>
            <a:off x="1719264" y="838630"/>
            <a:ext cx="5678234" cy="3212163"/>
          </a:xfrm>
        </p:spPr>
        <p:txBody>
          <a:bodyPr/>
          <a:lstStyle/>
          <a:p>
            <a:r>
              <a:rPr lang="en-US" altLang="en-US" b="1" dirty="0"/>
              <a:t>create view </a:t>
            </a:r>
            <a:r>
              <a:rPr lang="en-US" altLang="en-US" b="1" i="1" dirty="0">
                <a:solidFill>
                  <a:srgbClr val="002060"/>
                </a:solidFill>
              </a:rPr>
              <a:t>physics_fall_2017</a:t>
            </a:r>
            <a:r>
              <a:rPr lang="en-US" altLang="en-US" b="1" i="1" dirty="0"/>
              <a:t> </a:t>
            </a:r>
            <a:r>
              <a:rPr lang="en-US" altLang="en-US" b="1" dirty="0"/>
              <a:t>as</a:t>
            </a:r>
            <a:br>
              <a:rPr lang="en-US" altLang="en-US" b="1" dirty="0"/>
            </a:br>
            <a:r>
              <a:rPr lang="en-US" altLang="en-US" b="1" dirty="0"/>
              <a:t>   select </a:t>
            </a:r>
            <a:r>
              <a:rPr lang="en-US" altLang="en-US" i="1" dirty="0" err="1"/>
              <a:t>course</a:t>
            </a:r>
            <a:r>
              <a:rPr lang="en-US" altLang="en-US" dirty="0" err="1"/>
              <a:t>.</a:t>
            </a:r>
            <a:r>
              <a:rPr lang="en-US" altLang="en-US" i="1" dirty="0" err="1"/>
              <a:t>course_id</a:t>
            </a:r>
            <a:r>
              <a:rPr lang="en-US" altLang="en-US" dirty="0"/>
              <a:t>, </a:t>
            </a:r>
            <a:r>
              <a:rPr lang="en-US" altLang="en-US" i="1" dirty="0" err="1"/>
              <a:t>sec_id</a:t>
            </a:r>
            <a:r>
              <a:rPr lang="en-US" altLang="en-US" dirty="0"/>
              <a:t>, </a:t>
            </a:r>
            <a:r>
              <a:rPr lang="en-US" altLang="en-US" i="1" dirty="0"/>
              <a:t>building</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i="1" dirty="0"/>
              <a:t>course</a:t>
            </a:r>
            <a:r>
              <a:rPr lang="en-US" altLang="en-US" dirty="0"/>
              <a:t>, </a:t>
            </a:r>
            <a:r>
              <a:rPr lang="en-US" altLang="en-US" i="1" dirty="0"/>
              <a:t>section</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i="1" dirty="0"/>
              <a:t> </a:t>
            </a:r>
            <a:r>
              <a:rPr lang="en-US" altLang="en-US" dirty="0"/>
              <a:t>= </a:t>
            </a:r>
            <a:r>
              <a:rPr lang="en-US" altLang="en-US" i="1" dirty="0" err="1"/>
              <a:t>section</a:t>
            </a:r>
            <a:r>
              <a:rPr lang="en-US" altLang="en-US" dirty="0" err="1"/>
              <a:t>.</a:t>
            </a:r>
            <a:r>
              <a:rPr lang="en-US" altLang="en-US" i="1" dirty="0" err="1"/>
              <a:t>course_id</a:t>
            </a:r>
            <a:br>
              <a:rPr lang="en-US" altLang="en-US" i="1" dirty="0"/>
            </a:br>
            <a:r>
              <a:rPr lang="en-US" altLang="en-US" i="1" dirty="0"/>
              <a:t>              </a:t>
            </a:r>
            <a:r>
              <a:rPr lang="en-US" altLang="en-US" b="1" dirty="0"/>
              <a:t>and </a:t>
            </a:r>
            <a:r>
              <a:rPr lang="en-US" altLang="en-US" i="1" dirty="0" err="1"/>
              <a:t>course</a:t>
            </a:r>
            <a:r>
              <a:rPr lang="en-US" altLang="en-US" dirty="0" err="1"/>
              <a:t>.</a:t>
            </a:r>
            <a:r>
              <a:rPr lang="en-US" altLang="en-US" i="1" dirty="0" err="1"/>
              <a:t>dept_name</a:t>
            </a:r>
            <a:r>
              <a:rPr lang="en-US" altLang="en-US" i="1" dirty="0"/>
              <a:t> </a:t>
            </a:r>
            <a:r>
              <a:rPr lang="en-US" altLang="en-US" dirty="0"/>
              <a:t>= 'Physics'</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semester</a:t>
            </a:r>
            <a:r>
              <a:rPr lang="en-US" altLang="en-US" i="1" dirty="0"/>
              <a:t> </a:t>
            </a:r>
            <a:r>
              <a:rPr lang="en-US" altLang="en-US" dirty="0"/>
              <a:t>= 'Fall'</a:t>
            </a:r>
            <a:br>
              <a:rPr lang="en-US" altLang="en-US" dirty="0"/>
            </a:br>
            <a:r>
              <a:rPr lang="en-US" altLang="en-US" dirty="0"/>
              <a:t>              </a:t>
            </a:r>
            <a:r>
              <a:rPr lang="en-US" altLang="en-US" b="1" dirty="0"/>
              <a:t>and </a:t>
            </a:r>
            <a:r>
              <a:rPr lang="en-US" altLang="en-US" i="1" dirty="0" err="1"/>
              <a:t>section</a:t>
            </a:r>
            <a:r>
              <a:rPr lang="en-US" altLang="en-US" dirty="0" err="1"/>
              <a:t>.</a:t>
            </a:r>
            <a:r>
              <a:rPr lang="en-US" altLang="en-US" i="1" dirty="0" err="1"/>
              <a:t>year</a:t>
            </a:r>
            <a:r>
              <a:rPr lang="en-US" altLang="en-US" i="1" dirty="0"/>
              <a:t> </a:t>
            </a:r>
            <a:r>
              <a:rPr lang="en-US" altLang="en-US" dirty="0"/>
              <a:t>= '2017’;</a:t>
            </a:r>
          </a:p>
          <a:p>
            <a:pPr>
              <a:buNone/>
            </a:pPr>
            <a:r>
              <a:rPr lang="en-US" altLang="en-US" sz="600" dirty="0"/>
              <a:t> </a:t>
            </a:r>
          </a:p>
          <a:p>
            <a:r>
              <a:rPr lang="en-US" altLang="en-US" b="1" dirty="0"/>
              <a:t>create view </a:t>
            </a:r>
            <a:r>
              <a:rPr lang="en-US" altLang="en-US" b="1" i="1" dirty="0">
                <a:solidFill>
                  <a:srgbClr val="002060"/>
                </a:solidFill>
              </a:rPr>
              <a:t>physics_fall_2017</a:t>
            </a:r>
            <a:r>
              <a:rPr lang="en-US" altLang="en-US" b="1" i="1" dirty="0"/>
              <a:t>_</a:t>
            </a:r>
            <a:r>
              <a:rPr lang="en-US" altLang="en-US" i="1" dirty="0"/>
              <a:t>watson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p>
          <a:p>
            <a:endParaRPr lang="en-US" altLang="en-US" dirty="0"/>
          </a:p>
        </p:txBody>
      </p:sp>
    </p:spTree>
    <p:extLst>
      <p:ext uri="{BB962C8B-B14F-4D97-AF65-F5344CB8AC3E}">
        <p14:creationId xmlns:p14="http://schemas.microsoft.com/office/powerpoint/2010/main" val="36009783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dirty="0">
                <a:ea typeface="+mj-ea"/>
              </a:rPr>
              <a:t>View Expansion</a:t>
            </a:r>
          </a:p>
        </p:txBody>
      </p:sp>
      <p:sp>
        <p:nvSpPr>
          <p:cNvPr id="45059" name="Rectangle 3"/>
          <p:cNvSpPr>
            <a:spLocks noGrp="1" noChangeArrowheads="1"/>
          </p:cNvSpPr>
          <p:nvPr>
            <p:ph type="body" idx="1"/>
          </p:nvPr>
        </p:nvSpPr>
        <p:spPr/>
        <p:txBody>
          <a:bodyPr/>
          <a:lstStyle/>
          <a:p>
            <a:r>
              <a:rPr lang="en-US" altLang="en-US" dirty="0"/>
              <a:t>Expand  the view :</a:t>
            </a:r>
          </a:p>
          <a:p>
            <a:pPr>
              <a:buNone/>
            </a:pPr>
            <a:r>
              <a:rPr lang="en-US" altLang="en-US" b="1" dirty="0"/>
              <a:t>          create view </a:t>
            </a:r>
            <a:r>
              <a:rPr lang="en-US" altLang="en-US" b="1" i="1" dirty="0">
                <a:solidFill>
                  <a:srgbClr val="002060"/>
                </a:solidFill>
              </a:rPr>
              <a:t>physics_fall_2017_watson</a:t>
            </a:r>
            <a:r>
              <a:rPr lang="en-US" altLang="en-US" b="1" i="1" dirty="0"/>
              <a:t>  </a:t>
            </a:r>
            <a:r>
              <a:rPr lang="en-US" altLang="en-US" b="1" dirty="0"/>
              <a:t>as</a:t>
            </a:r>
            <a:br>
              <a:rPr lang="en-US" altLang="en-US" b="1" dirty="0"/>
            </a:br>
            <a:r>
              <a:rPr lang="en-US" altLang="en-US" b="1" dirty="0"/>
              <a:t>        select </a:t>
            </a:r>
            <a:r>
              <a:rPr lang="en-US" altLang="en-US" i="1" dirty="0" err="1"/>
              <a:t>course_id</a:t>
            </a:r>
            <a:r>
              <a:rPr lang="en-US" altLang="en-US" dirty="0"/>
              <a:t>, </a:t>
            </a:r>
            <a:r>
              <a:rPr lang="en-US" altLang="en-US" i="1" dirty="0" err="1"/>
              <a:t>room_number</a:t>
            </a:r>
            <a:br>
              <a:rPr lang="en-US" altLang="en-US" i="1" dirty="0"/>
            </a:br>
            <a:r>
              <a:rPr lang="en-US" altLang="en-US" i="1" dirty="0"/>
              <a:t>        </a:t>
            </a:r>
            <a:r>
              <a:rPr lang="en-US" altLang="en-US" b="1" dirty="0"/>
              <a:t>from </a:t>
            </a:r>
            <a:r>
              <a:rPr lang="en-US" altLang="en-US" b="1" i="1" dirty="0">
                <a:solidFill>
                  <a:srgbClr val="002060"/>
                </a:solidFill>
              </a:rPr>
              <a:t>physics_fall_2017</a:t>
            </a:r>
            <a:br>
              <a:rPr lang="en-US" altLang="en-US" i="1" dirty="0"/>
            </a:br>
            <a:r>
              <a:rPr lang="en-US" altLang="en-US" i="1" dirty="0"/>
              <a:t>        </a:t>
            </a:r>
            <a:r>
              <a:rPr lang="en-US" altLang="en-US" b="1" dirty="0"/>
              <a:t>where </a:t>
            </a:r>
            <a:r>
              <a:rPr lang="en-US" altLang="en-US" i="1" dirty="0"/>
              <a:t>building</a:t>
            </a:r>
            <a:r>
              <a:rPr lang="en-US" altLang="en-US" dirty="0"/>
              <a:t>= 'Watson</a:t>
            </a:r>
            <a:r>
              <a:rPr lang="en-US" altLang="ja-JP" dirty="0"/>
              <a:t>'</a:t>
            </a:r>
            <a:endParaRPr lang="en-US" altLang="en-US" dirty="0"/>
          </a:p>
          <a:p>
            <a:r>
              <a:rPr lang="en-US" altLang="en-US" dirty="0"/>
              <a:t>To:</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45060" name="Text Box 4"/>
          <p:cNvSpPr txBox="1">
            <a:spLocks noChangeArrowheads="1"/>
          </p:cNvSpPr>
          <p:nvPr/>
        </p:nvSpPr>
        <p:spPr bwMode="auto">
          <a:xfrm>
            <a:off x="2251472" y="2224692"/>
            <a:ext cx="5394722" cy="2089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create view </a:t>
            </a:r>
            <a:r>
              <a:rPr kumimoji="1" lang="en-US" altLang="en-US" sz="1275" b="1" i="1" u="none" strike="noStrike" kern="1200" cap="none" spc="0" normalizeH="0" baseline="0" noProof="0" dirty="0">
                <a:ln>
                  <a:noFill/>
                </a:ln>
                <a:solidFill>
                  <a:srgbClr val="002060"/>
                </a:solidFill>
                <a:effectLst/>
                <a:uLnTx/>
                <a:uFillTx/>
                <a:latin typeface="Helvetica"/>
                <a:ea typeface="MS PGothic" panose="020B0600070205080204" pitchFamily="34" charset="-128"/>
                <a:cs typeface="+mn-cs"/>
              </a:rPr>
              <a:t>physics_fall_2017_watson</a:t>
            </a:r>
            <a:r>
              <a:rPr kumimoji="0" lang="en-US" altLang="en-US" sz="1275" b="1" i="1"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room_number</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'Physics'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and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section</a:t>
            </a:r>
            <a:r>
              <a:rPr kumimoji="0" lang="en-US" altLang="en-US" sz="1275"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building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'Watson';</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5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74151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pPr>
              <a:defRPr/>
            </a:pPr>
            <a:r>
              <a:rPr lang="en-US" dirty="0">
                <a:ea typeface="+mj-ea"/>
              </a:rPr>
              <a:t>View Expansion (Cont.)</a:t>
            </a:r>
          </a:p>
        </p:txBody>
      </p:sp>
      <p:sp>
        <p:nvSpPr>
          <p:cNvPr id="48131" name="Rectangle 3"/>
          <p:cNvSpPr>
            <a:spLocks noGrp="1" noChangeArrowheads="1"/>
          </p:cNvSpPr>
          <p:nvPr>
            <p:ph type="body" idx="1"/>
          </p:nvPr>
        </p:nvSpPr>
        <p:spPr>
          <a:xfrm>
            <a:off x="1719264" y="820342"/>
            <a:ext cx="5729102" cy="3038427"/>
          </a:xfrm>
        </p:spPr>
        <p:txBody>
          <a:bodyPr/>
          <a:lstStyle/>
          <a:p>
            <a:pPr>
              <a:tabLst>
                <a:tab pos="510779" algn="l"/>
              </a:tabLst>
            </a:pPr>
            <a:r>
              <a:rPr lang="en-US" altLang="en-US" dirty="0"/>
              <a:t>A way to define the meaning of views defined in terms of other views.</a:t>
            </a:r>
          </a:p>
          <a:p>
            <a:pPr>
              <a:tabLst>
                <a:tab pos="510779" algn="l"/>
              </a:tabLst>
            </a:pPr>
            <a:r>
              <a:rPr lang="en-US" altLang="en-US" dirty="0"/>
              <a:t>Let view </a:t>
            </a:r>
            <a:r>
              <a:rPr lang="en-US" altLang="en-US" i="1" dirty="0"/>
              <a:t>v</a:t>
            </a:r>
            <a:r>
              <a:rPr lang="en-US" altLang="en-US" baseline="-25000" dirty="0"/>
              <a:t>1</a:t>
            </a:r>
            <a:r>
              <a:rPr lang="en-US" altLang="en-US" dirty="0"/>
              <a:t> be defined by an expression </a:t>
            </a:r>
            <a:r>
              <a:rPr lang="en-US" altLang="en-US" i="1" dirty="0"/>
              <a:t>e</a:t>
            </a:r>
            <a:r>
              <a:rPr lang="en-US" altLang="en-US" baseline="-25000" dirty="0"/>
              <a:t>1</a:t>
            </a:r>
            <a:r>
              <a:rPr lang="en-US" altLang="en-US" dirty="0"/>
              <a:t> that may itself contain uses of view relations.</a:t>
            </a:r>
          </a:p>
          <a:p>
            <a:pPr>
              <a:tabLst>
                <a:tab pos="510779" algn="l"/>
              </a:tabLst>
            </a:pPr>
            <a:r>
              <a:rPr lang="en-US" altLang="en-US" dirty="0"/>
              <a:t>View expansion of an expression repeats the following replacement step:</a:t>
            </a:r>
          </a:p>
          <a:p>
            <a:pPr>
              <a:buNone/>
              <a:tabLst>
                <a:tab pos="510779" algn="l"/>
              </a:tabLst>
            </a:pPr>
            <a:r>
              <a:rPr lang="en-US" altLang="en-US" dirty="0"/>
              <a:t>		</a:t>
            </a:r>
            <a:r>
              <a:rPr lang="en-US" altLang="en-US" b="1" dirty="0"/>
              <a:t>repeat</a:t>
            </a:r>
            <a:br>
              <a:rPr lang="en-US" altLang="en-US" b="1" dirty="0"/>
            </a:br>
            <a:r>
              <a:rPr lang="en-US" altLang="en-US" b="1" dirty="0"/>
              <a:t>		</a:t>
            </a:r>
            <a:r>
              <a:rPr lang="en-US" altLang="en-US" dirty="0"/>
              <a:t>Find any view relation </a:t>
            </a:r>
            <a:r>
              <a:rPr lang="en-US" altLang="en-US" i="1" dirty="0"/>
              <a:t>v</a:t>
            </a:r>
            <a:r>
              <a:rPr lang="en-US" altLang="en-US" i="1" baseline="-25000" dirty="0"/>
              <a:t>i</a:t>
            </a:r>
            <a:r>
              <a:rPr lang="en-US" altLang="en-US" dirty="0"/>
              <a:t> in </a:t>
            </a:r>
            <a:r>
              <a:rPr lang="en-US" altLang="en-US" i="1" dirty="0"/>
              <a:t>e</a:t>
            </a:r>
            <a:r>
              <a:rPr lang="en-US" altLang="en-US" baseline="-25000" dirty="0"/>
              <a:t>1</a:t>
            </a:r>
            <a:br>
              <a:rPr lang="en-US" altLang="en-US" dirty="0"/>
            </a:br>
            <a:r>
              <a:rPr lang="en-US" altLang="en-US" dirty="0"/>
              <a:t>		Replace the view relation </a:t>
            </a:r>
            <a:r>
              <a:rPr lang="en-US" altLang="en-US" i="1" dirty="0"/>
              <a:t>v</a:t>
            </a:r>
            <a:r>
              <a:rPr lang="en-US" altLang="en-US" i="1" baseline="-25000" dirty="0"/>
              <a:t>i</a:t>
            </a:r>
            <a:r>
              <a:rPr lang="en-US" altLang="en-US" dirty="0"/>
              <a:t> by the expression defining </a:t>
            </a:r>
            <a:r>
              <a:rPr lang="en-US" altLang="en-US" i="1" dirty="0"/>
              <a:t>v</a:t>
            </a:r>
            <a:r>
              <a:rPr lang="en-US" altLang="en-US" i="1" baseline="-25000" dirty="0"/>
              <a:t>i</a:t>
            </a:r>
            <a:r>
              <a:rPr lang="en-US" altLang="en-US" dirty="0"/>
              <a:t>             </a:t>
            </a:r>
            <a:br>
              <a:rPr lang="en-US" altLang="en-US" dirty="0"/>
            </a:br>
            <a:r>
              <a:rPr lang="en-US" altLang="en-US" dirty="0"/>
              <a:t>	</a:t>
            </a:r>
            <a:r>
              <a:rPr lang="en-US" altLang="en-US" b="1" dirty="0"/>
              <a:t>until</a:t>
            </a:r>
            <a:r>
              <a:rPr lang="en-US" altLang="en-US" dirty="0"/>
              <a:t> no more view relations are present in </a:t>
            </a:r>
            <a:r>
              <a:rPr lang="en-US" altLang="en-US" i="1" dirty="0"/>
              <a:t>e</a:t>
            </a:r>
            <a:r>
              <a:rPr lang="en-US" altLang="en-US" baseline="-25000" dirty="0"/>
              <a:t>1</a:t>
            </a:r>
            <a:endParaRPr lang="en-US" altLang="en-US" dirty="0"/>
          </a:p>
          <a:p>
            <a:pPr>
              <a:tabLst>
                <a:tab pos="510779" algn="l"/>
              </a:tabLst>
            </a:pPr>
            <a:r>
              <a:rPr lang="en-US" altLang="en-US" dirty="0"/>
              <a:t>As long as the view definitions are not recursive, this loop will terminate</a:t>
            </a:r>
          </a:p>
        </p:txBody>
      </p:sp>
    </p:spTree>
    <p:extLst>
      <p:ext uri="{BB962C8B-B14F-4D97-AF65-F5344CB8AC3E}">
        <p14:creationId xmlns:p14="http://schemas.microsoft.com/office/powerpoint/2010/main" val="28475806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Materialized Views</a:t>
            </a:r>
          </a:p>
        </p:txBody>
      </p:sp>
      <p:sp>
        <p:nvSpPr>
          <p:cNvPr id="109571" name="Rectangle 3"/>
          <p:cNvSpPr>
            <a:spLocks noGrp="1" noChangeArrowheads="1"/>
          </p:cNvSpPr>
          <p:nvPr>
            <p:ph type="body" idx="1"/>
          </p:nvPr>
        </p:nvSpPr>
        <p:spPr>
          <a:xfrm>
            <a:off x="1719264" y="902638"/>
            <a:ext cx="5749076" cy="2626947"/>
          </a:xfrm>
        </p:spPr>
        <p:txBody>
          <a:bodyPr/>
          <a:lstStyle/>
          <a:p>
            <a:r>
              <a:rPr lang="en-US" altLang="en-US" dirty="0"/>
              <a:t>Certain database systems allow view relations to be physically stored.</a:t>
            </a:r>
          </a:p>
          <a:p>
            <a:pPr lvl="1"/>
            <a:r>
              <a:rPr lang="en-US" altLang="en-US" dirty="0"/>
              <a:t> Physical copy created when the view is defined.</a:t>
            </a:r>
          </a:p>
          <a:p>
            <a:pPr lvl="1"/>
            <a:r>
              <a:rPr lang="en-US" altLang="en-US" dirty="0"/>
              <a:t>Such views are called </a:t>
            </a:r>
            <a:r>
              <a:rPr lang="en-US" altLang="en-US" b="1" dirty="0">
                <a:solidFill>
                  <a:srgbClr val="002060"/>
                </a:solidFill>
              </a:rPr>
              <a:t>Materialized view</a:t>
            </a:r>
            <a:r>
              <a:rPr lang="en-US" altLang="en-US" dirty="0"/>
              <a:t>:</a:t>
            </a:r>
          </a:p>
          <a:p>
            <a:r>
              <a:rPr lang="en-US" altLang="en-US" dirty="0"/>
              <a:t>If relations used in the query are updated, the materialized view result becomes out of date</a:t>
            </a:r>
          </a:p>
          <a:p>
            <a:pPr lvl="1"/>
            <a:r>
              <a:rPr lang="en-US" altLang="en-US" dirty="0"/>
              <a:t>Need to </a:t>
            </a:r>
            <a:r>
              <a:rPr lang="en-US" altLang="en-US" b="1" dirty="0">
                <a:solidFill>
                  <a:srgbClr val="002060"/>
                </a:solidFill>
              </a:rPr>
              <a:t>maintain</a:t>
            </a:r>
            <a:r>
              <a:rPr lang="en-US" altLang="en-US" dirty="0"/>
              <a:t> the view, by updating the view whenever the underlying relations are updated.</a:t>
            </a:r>
          </a:p>
        </p:txBody>
      </p:sp>
    </p:spTree>
    <p:extLst>
      <p:ext uri="{BB962C8B-B14F-4D97-AF65-F5344CB8AC3E}">
        <p14:creationId xmlns:p14="http://schemas.microsoft.com/office/powerpoint/2010/main" val="31319843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pPr>
              <a:defRPr/>
            </a:pPr>
            <a:r>
              <a:rPr lang="en-US" dirty="0">
                <a:ea typeface="+mj-ea"/>
              </a:rPr>
              <a:t>Update of a View</a:t>
            </a:r>
          </a:p>
        </p:txBody>
      </p:sp>
      <p:sp>
        <p:nvSpPr>
          <p:cNvPr id="50179" name="Rectangle 3"/>
          <p:cNvSpPr>
            <a:spLocks noGrp="1" noChangeArrowheads="1"/>
          </p:cNvSpPr>
          <p:nvPr>
            <p:ph type="body" idx="1"/>
          </p:nvPr>
        </p:nvSpPr>
        <p:spPr>
          <a:xfrm>
            <a:off x="1719263" y="829866"/>
            <a:ext cx="5696522" cy="3714702"/>
          </a:xfrm>
        </p:spPr>
        <p:txBody>
          <a:bodyPr/>
          <a:lstStyle/>
          <a:p>
            <a:pPr>
              <a:tabLst>
                <a:tab pos="814388" algn="l"/>
              </a:tabLst>
            </a:pPr>
            <a:r>
              <a:rPr lang="en-US" altLang="en-US" dirty="0"/>
              <a:t>Add a new tuple to </a:t>
            </a:r>
            <a:r>
              <a:rPr lang="en-US" altLang="en-US" i="1" dirty="0"/>
              <a:t>faculty </a:t>
            </a:r>
            <a:r>
              <a:rPr lang="en-US" altLang="en-US" dirty="0"/>
              <a:t>view which we defined earlier</a:t>
            </a:r>
            <a:endParaRPr lang="en-US" altLang="en-US" b="1" dirty="0"/>
          </a:p>
          <a:p>
            <a:pPr>
              <a:buNone/>
              <a:tabLst>
                <a:tab pos="814388" algn="l"/>
              </a:tabLst>
            </a:pPr>
            <a:r>
              <a:rPr lang="en-US" altLang="en-US" dirty="0"/>
              <a:t>		</a:t>
            </a:r>
            <a:r>
              <a:rPr lang="en-US" altLang="en-US" b="1" dirty="0"/>
              <a:t>insert into </a:t>
            </a:r>
            <a:r>
              <a:rPr lang="en-US" altLang="en-US" i="1" dirty="0"/>
              <a:t>faculty </a:t>
            </a:r>
          </a:p>
          <a:p>
            <a:pPr>
              <a:buNone/>
              <a:tabLst>
                <a:tab pos="814388" algn="l"/>
              </a:tabLst>
            </a:pPr>
            <a:r>
              <a:rPr lang="en-US" altLang="en-US" b="1" i="1" dirty="0"/>
              <a:t>                       </a:t>
            </a:r>
            <a:r>
              <a:rPr lang="en-US" altLang="en-US" b="1" dirty="0"/>
              <a:t>values </a:t>
            </a:r>
            <a:r>
              <a:rPr lang="en-US" altLang="en-US" dirty="0"/>
              <a:t>('30765', 'Green', 'Music');</a:t>
            </a:r>
          </a:p>
          <a:p>
            <a:pPr>
              <a:tabLst>
                <a:tab pos="814388" algn="l"/>
              </a:tabLst>
            </a:pPr>
            <a:r>
              <a:rPr lang="en-US" altLang="en-US" dirty="0"/>
              <a:t>This insertion must be represented by the insertion into  the </a:t>
            </a:r>
            <a:r>
              <a:rPr lang="en-US" altLang="en-US" i="1" dirty="0"/>
              <a:t>instructor</a:t>
            </a:r>
            <a:r>
              <a:rPr lang="en-US" altLang="en-US" dirty="0"/>
              <a:t> relation</a:t>
            </a:r>
          </a:p>
          <a:p>
            <a:pPr lvl="1">
              <a:tabLst>
                <a:tab pos="814388" algn="l"/>
              </a:tabLst>
            </a:pPr>
            <a:r>
              <a:rPr lang="en-US" altLang="en-US" dirty="0">
                <a:cs typeface="+mn-cs"/>
              </a:rPr>
              <a:t>Must have a  value for salary.</a:t>
            </a:r>
          </a:p>
          <a:p>
            <a:pPr>
              <a:tabLst>
                <a:tab pos="814388" algn="l"/>
              </a:tabLst>
            </a:pPr>
            <a:r>
              <a:rPr lang="en-US" altLang="en-US" dirty="0">
                <a:cs typeface="+mn-cs"/>
              </a:rPr>
              <a:t>Two approaches</a:t>
            </a:r>
          </a:p>
          <a:p>
            <a:pPr lvl="1">
              <a:tabLst>
                <a:tab pos="814388" algn="l"/>
              </a:tabLst>
            </a:pPr>
            <a:r>
              <a:rPr lang="en-US" altLang="en-US" dirty="0">
                <a:cs typeface="+mn-cs"/>
              </a:rPr>
              <a:t>Reject the insert</a:t>
            </a:r>
          </a:p>
          <a:p>
            <a:pPr lvl="1">
              <a:tabLst>
                <a:tab pos="814388" algn="l"/>
              </a:tabLst>
            </a:pPr>
            <a:r>
              <a:rPr lang="en-US" altLang="en-US" dirty="0">
                <a:cs typeface="+mn-cs"/>
              </a:rPr>
              <a:t>Inset the tuple</a:t>
            </a:r>
          </a:p>
          <a:p>
            <a:pPr>
              <a:buNone/>
              <a:tabLst>
                <a:tab pos="814388" algn="l"/>
              </a:tabLst>
            </a:pPr>
            <a:r>
              <a:rPr lang="en-US" altLang="en-US" dirty="0"/>
              <a:t>			('30765', 'Green', 'Music', null)</a:t>
            </a:r>
          </a:p>
          <a:p>
            <a:pPr>
              <a:buNone/>
              <a:tabLst>
                <a:tab pos="814388" algn="l"/>
              </a:tabLst>
            </a:pPr>
            <a:r>
              <a:rPr lang="en-US" altLang="en-US" dirty="0"/>
              <a:t>	      into the </a:t>
            </a:r>
            <a:r>
              <a:rPr lang="en-US" altLang="en-US" i="1" dirty="0"/>
              <a:t>instructor</a:t>
            </a:r>
            <a:r>
              <a:rPr lang="en-US" altLang="en-US" dirty="0"/>
              <a:t> relation</a:t>
            </a:r>
          </a:p>
          <a:p>
            <a:pPr>
              <a:buNone/>
              <a:tabLst>
                <a:tab pos="814388" algn="l"/>
              </a:tabLst>
            </a:pPr>
            <a:endParaRPr lang="en-US" altLang="en-US" sz="1500" dirty="0"/>
          </a:p>
        </p:txBody>
      </p:sp>
    </p:spTree>
    <p:extLst>
      <p:ext uri="{BB962C8B-B14F-4D97-AF65-F5344CB8AC3E}">
        <p14:creationId xmlns:p14="http://schemas.microsoft.com/office/powerpoint/2010/main" val="2665336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1810703" y="88106"/>
            <a:ext cx="6057900" cy="457200"/>
          </a:xfrm>
        </p:spPr>
        <p:txBody>
          <a:bodyPr/>
          <a:lstStyle/>
          <a:p>
            <a:pPr>
              <a:defRPr/>
            </a:pPr>
            <a:r>
              <a:rPr lang="en-US" dirty="0">
                <a:ea typeface="+mj-ea"/>
              </a:rPr>
              <a:t>Some Updates Cannot be Translated Uniquely</a:t>
            </a:r>
          </a:p>
        </p:txBody>
      </p:sp>
      <p:sp>
        <p:nvSpPr>
          <p:cNvPr id="52227" name="Rectangle 3"/>
          <p:cNvSpPr>
            <a:spLocks noGrp="1" noChangeArrowheads="1"/>
          </p:cNvSpPr>
          <p:nvPr>
            <p:ph type="body" idx="1"/>
          </p:nvPr>
        </p:nvSpPr>
        <p:spPr>
          <a:xfrm>
            <a:off x="1742244" y="901439"/>
            <a:ext cx="5527238" cy="3121922"/>
          </a:xfrm>
        </p:spPr>
        <p:txBody>
          <a:bodyPr/>
          <a:lstStyle/>
          <a:p>
            <a:r>
              <a:rPr lang="en-US" altLang="en-US" b="1" dirty="0"/>
              <a:t>create view </a:t>
            </a:r>
            <a:r>
              <a:rPr lang="en-US" altLang="en-US" i="1" dirty="0" err="1"/>
              <a:t>instructor_info</a:t>
            </a:r>
            <a:r>
              <a:rPr lang="en-US" altLang="en-US" i="1" dirty="0"/>
              <a:t> </a:t>
            </a:r>
            <a:r>
              <a:rPr lang="en-US" altLang="en-US" b="1" dirty="0"/>
              <a:t>as</a:t>
            </a:r>
            <a:br>
              <a:rPr lang="en-US" altLang="en-US" b="1" dirty="0"/>
            </a:br>
            <a:r>
              <a:rPr lang="en-US" altLang="en-US" b="1" dirty="0"/>
              <a:t>      select </a:t>
            </a:r>
            <a:r>
              <a:rPr lang="en-US" altLang="en-US" i="1" dirty="0"/>
              <a:t>ID</a:t>
            </a:r>
            <a:r>
              <a:rPr lang="en-US" altLang="en-US" dirty="0"/>
              <a:t>, </a:t>
            </a:r>
            <a:r>
              <a:rPr lang="en-US" altLang="en-US" i="1" dirty="0"/>
              <a:t>name</a:t>
            </a:r>
            <a:r>
              <a:rPr lang="en-US" altLang="en-US" dirty="0"/>
              <a:t>, </a:t>
            </a:r>
            <a:r>
              <a:rPr lang="en-US" altLang="en-US" i="1" dirty="0"/>
              <a:t>building</a:t>
            </a:r>
            <a:br>
              <a:rPr lang="en-US" altLang="en-US" i="1" dirty="0"/>
            </a:br>
            <a:r>
              <a:rPr lang="en-US" altLang="en-US" i="1" dirty="0"/>
              <a:t>       </a:t>
            </a:r>
            <a:r>
              <a:rPr lang="en-US" altLang="en-US" b="1" dirty="0"/>
              <a:t>from </a:t>
            </a:r>
            <a:r>
              <a:rPr lang="en-US" altLang="en-US" i="1" dirty="0"/>
              <a:t>instructor</a:t>
            </a:r>
            <a:r>
              <a:rPr lang="en-US" altLang="en-US" dirty="0"/>
              <a:t>, </a:t>
            </a:r>
            <a:r>
              <a:rPr lang="en-US" altLang="en-US" i="1" dirty="0"/>
              <a:t>department</a:t>
            </a:r>
            <a:br>
              <a:rPr lang="en-US" altLang="en-US" i="1" dirty="0"/>
            </a:br>
            <a:r>
              <a:rPr lang="en-US" altLang="en-US" i="1" dirty="0"/>
              <a:t>       </a:t>
            </a:r>
            <a:r>
              <a:rPr lang="en-US" altLang="en-US" b="1" dirty="0"/>
              <a:t>where </a:t>
            </a:r>
            <a:r>
              <a:rPr lang="en-US" altLang="en-US" i="1" dirty="0" err="1"/>
              <a:t>instructor</a:t>
            </a:r>
            <a:r>
              <a:rPr lang="en-US" altLang="en-US" dirty="0" err="1"/>
              <a:t>.</a:t>
            </a:r>
            <a:r>
              <a:rPr lang="en-US" altLang="en-US" i="1" dirty="0" err="1"/>
              <a:t>dept_name</a:t>
            </a:r>
            <a:r>
              <a:rPr lang="en-US" altLang="en-US" dirty="0"/>
              <a:t>= </a:t>
            </a:r>
            <a:r>
              <a:rPr lang="en-US" altLang="en-US" i="1" dirty="0" err="1"/>
              <a:t>department</a:t>
            </a:r>
            <a:r>
              <a:rPr lang="en-US" altLang="en-US" dirty="0" err="1"/>
              <a:t>.</a:t>
            </a:r>
            <a:r>
              <a:rPr lang="en-US" altLang="en-US" i="1" dirty="0" err="1"/>
              <a:t>dept_name</a:t>
            </a:r>
            <a:r>
              <a:rPr lang="en-US" altLang="en-US" dirty="0"/>
              <a:t>;</a:t>
            </a:r>
          </a:p>
          <a:p>
            <a:r>
              <a:rPr lang="en-US" altLang="en-US" b="1" dirty="0">
                <a:sym typeface="Symbol" panose="05050102010706020507" pitchFamily="18" charset="2"/>
              </a:rPr>
              <a:t>insert into </a:t>
            </a:r>
            <a:r>
              <a:rPr lang="en-US" altLang="en-US" i="1" dirty="0" err="1">
                <a:sym typeface="Symbol" panose="05050102010706020507" pitchFamily="18" charset="2"/>
              </a:rPr>
              <a:t>instructor_info</a:t>
            </a:r>
            <a:r>
              <a:rPr lang="en-US" altLang="en-US" i="1" dirty="0">
                <a:sym typeface="Symbol" panose="05050102010706020507" pitchFamily="18" charset="2"/>
              </a:rPr>
              <a:t> </a:t>
            </a:r>
          </a:p>
          <a:p>
            <a:pPr>
              <a:buNone/>
            </a:pPr>
            <a:r>
              <a:rPr lang="en-US" altLang="en-US" b="1" i="1" dirty="0">
                <a:sym typeface="Symbol" panose="05050102010706020507" pitchFamily="18" charset="2"/>
              </a:rPr>
              <a:t>             </a:t>
            </a:r>
            <a:r>
              <a:rPr lang="en-US" altLang="en-US" b="1" dirty="0">
                <a:sym typeface="Symbol" panose="05050102010706020507" pitchFamily="18" charset="2"/>
              </a:rPr>
              <a:t>values </a:t>
            </a:r>
            <a:r>
              <a:rPr lang="en-US" altLang="en-US" dirty="0">
                <a:sym typeface="Symbol" panose="05050102010706020507" pitchFamily="18" charset="2"/>
              </a:rPr>
              <a:t>('69987', 'White', 'Taylor');</a:t>
            </a:r>
          </a:p>
          <a:p>
            <a:r>
              <a:rPr lang="en-US" altLang="en-US" dirty="0">
                <a:sym typeface="Symbol" panose="05050102010706020507" pitchFamily="18" charset="2"/>
              </a:rPr>
              <a:t>Issues</a:t>
            </a:r>
          </a:p>
          <a:p>
            <a:pPr lvl="1"/>
            <a:r>
              <a:rPr lang="en-US" altLang="en-US" dirty="0"/>
              <a:t>Which department, if multiple departments in Taylor?</a:t>
            </a:r>
          </a:p>
          <a:p>
            <a:pPr lvl="1"/>
            <a:r>
              <a:rPr lang="en-US" altLang="en-US" dirty="0"/>
              <a:t>What if no department is in Taylor?</a:t>
            </a:r>
            <a:endParaRPr lang="en-US" altLang="en-US" b="1" dirty="0"/>
          </a:p>
        </p:txBody>
      </p:sp>
    </p:spTree>
    <p:extLst>
      <p:ext uri="{BB962C8B-B14F-4D97-AF65-F5344CB8AC3E}">
        <p14:creationId xmlns:p14="http://schemas.microsoft.com/office/powerpoint/2010/main" val="1816130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pPr>
              <a:defRPr/>
            </a:pPr>
            <a:r>
              <a:rPr lang="en-US" dirty="0">
                <a:ea typeface="+mj-ea"/>
              </a:rPr>
              <a:t>And Some Not at All</a:t>
            </a:r>
          </a:p>
        </p:txBody>
      </p:sp>
      <p:sp>
        <p:nvSpPr>
          <p:cNvPr id="54275" name="Rectangle 3"/>
          <p:cNvSpPr>
            <a:spLocks noGrp="1" noChangeArrowheads="1"/>
          </p:cNvSpPr>
          <p:nvPr>
            <p:ph type="body" idx="1"/>
          </p:nvPr>
        </p:nvSpPr>
        <p:spPr>
          <a:xfrm>
            <a:off x="1719264" y="820342"/>
            <a:ext cx="4800410" cy="2562939"/>
          </a:xfrm>
        </p:spPr>
        <p:txBody>
          <a:bodyPr/>
          <a:lstStyle/>
          <a:p>
            <a:r>
              <a:rPr lang="en-US" altLang="en-US" b="1" dirty="0"/>
              <a:t>create view </a:t>
            </a:r>
            <a:r>
              <a:rPr lang="en-US" altLang="en-US" i="1" dirty="0" err="1"/>
              <a:t>history_instructors</a:t>
            </a:r>
            <a:r>
              <a:rPr lang="en-US" altLang="en-US" i="1" dirty="0"/>
              <a:t> </a:t>
            </a:r>
            <a:r>
              <a:rPr lang="en-US" altLang="en-US" b="1" dirty="0"/>
              <a:t>as</a:t>
            </a:r>
            <a:br>
              <a:rPr lang="en-US" altLang="en-US" b="1" dirty="0"/>
            </a:br>
            <a:r>
              <a:rPr lang="en-US" altLang="en-US" b="1" dirty="0"/>
              <a:t>   select </a:t>
            </a:r>
            <a:r>
              <a:rPr lang="en-US" altLang="en-US" dirty="0"/>
              <a:t>*</a:t>
            </a:r>
            <a:br>
              <a:rPr lang="en-US" altLang="en-US" dirty="0"/>
            </a:br>
            <a:r>
              <a:rPr lang="en-US" altLang="en-US"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a:t>dept_name</a:t>
            </a:r>
            <a:r>
              <a:rPr lang="en-US" altLang="en-US" dirty="0"/>
              <a:t>= 'History';</a:t>
            </a:r>
          </a:p>
          <a:p>
            <a:r>
              <a:rPr lang="en-US" altLang="en-US" dirty="0"/>
              <a:t>What happens if we insert </a:t>
            </a:r>
          </a:p>
          <a:p>
            <a:pPr>
              <a:buNone/>
            </a:pPr>
            <a:r>
              <a:rPr lang="en-US" altLang="en-US" dirty="0"/>
              <a:t>           ('25566', 'Brown', 'Biology', 100000)</a:t>
            </a:r>
          </a:p>
          <a:p>
            <a:pPr>
              <a:buNone/>
            </a:pPr>
            <a:r>
              <a:rPr lang="en-US" altLang="en-US" dirty="0"/>
              <a:t>       into </a:t>
            </a:r>
            <a:r>
              <a:rPr lang="en-US" altLang="en-US" i="1" dirty="0" err="1"/>
              <a:t>history_instructors</a:t>
            </a:r>
            <a:r>
              <a:rPr lang="en-US" altLang="en-US" i="1" dirty="0"/>
              <a:t>?</a:t>
            </a:r>
            <a:endParaRPr lang="en-US" altLang="en-US" dirty="0"/>
          </a:p>
        </p:txBody>
      </p:sp>
    </p:spTree>
    <p:extLst>
      <p:ext uri="{BB962C8B-B14F-4D97-AF65-F5344CB8AC3E}">
        <p14:creationId xmlns:p14="http://schemas.microsoft.com/office/powerpoint/2010/main" val="6088683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dirty="0">
                <a:ea typeface="+mj-ea"/>
              </a:rPr>
              <a:t>View Updates in SQL </a:t>
            </a:r>
          </a:p>
        </p:txBody>
      </p:sp>
      <p:sp>
        <p:nvSpPr>
          <p:cNvPr id="52227" name="Rectangle 3"/>
          <p:cNvSpPr>
            <a:spLocks noGrp="1" noChangeArrowheads="1"/>
          </p:cNvSpPr>
          <p:nvPr>
            <p:ph type="body" idx="1"/>
          </p:nvPr>
        </p:nvSpPr>
        <p:spPr>
          <a:xfrm>
            <a:off x="1719264" y="921957"/>
            <a:ext cx="5550218" cy="2388172"/>
          </a:xfrm>
        </p:spPr>
        <p:txBody>
          <a:bodyPr/>
          <a:lstStyle/>
          <a:p>
            <a:r>
              <a:rPr lang="en-US" altLang="en-US" dirty="0"/>
              <a:t>Most SQL implementations allow updates only on simple views </a:t>
            </a:r>
          </a:p>
          <a:p>
            <a:pPr lvl="1"/>
            <a:r>
              <a:rPr lang="en-US" altLang="en-US" dirty="0"/>
              <a:t>The </a:t>
            </a:r>
            <a:r>
              <a:rPr lang="en-US" altLang="en-US" b="1" dirty="0"/>
              <a:t>from </a:t>
            </a:r>
            <a:r>
              <a:rPr lang="en-US" altLang="en-US" dirty="0"/>
              <a:t>clause has only one database relation.</a:t>
            </a:r>
          </a:p>
          <a:p>
            <a:pPr lvl="1"/>
            <a:r>
              <a:rPr lang="en-US" altLang="en-US" dirty="0"/>
              <a:t>The </a:t>
            </a:r>
            <a:r>
              <a:rPr lang="en-US" altLang="en-US" b="1" dirty="0"/>
              <a:t>select </a:t>
            </a:r>
            <a:r>
              <a:rPr lang="en-US" altLang="en-US" dirty="0"/>
              <a:t>clause contains only attribute names of the relation, and does not have any expressions, aggregates, or </a:t>
            </a:r>
            <a:r>
              <a:rPr lang="en-US" altLang="en-US" b="1" dirty="0"/>
              <a:t>distinct </a:t>
            </a:r>
            <a:r>
              <a:rPr lang="en-US" altLang="en-US" dirty="0"/>
              <a:t>specification.</a:t>
            </a:r>
          </a:p>
          <a:p>
            <a:pPr lvl="1"/>
            <a:r>
              <a:rPr lang="en-US" altLang="en-US" dirty="0"/>
              <a:t>Any attribute not listed in the </a:t>
            </a:r>
            <a:r>
              <a:rPr lang="en-US" altLang="en-US" b="1" dirty="0"/>
              <a:t>select </a:t>
            </a:r>
            <a:r>
              <a:rPr lang="en-US" altLang="en-US" dirty="0"/>
              <a:t>clause can be set to null</a:t>
            </a:r>
          </a:p>
          <a:p>
            <a:pPr lvl="1"/>
            <a:r>
              <a:rPr lang="en-US" altLang="en-US" dirty="0"/>
              <a:t>The query does not have a </a:t>
            </a:r>
            <a:r>
              <a:rPr lang="en-US" altLang="en-US" b="1" dirty="0"/>
              <a:t>group </a:t>
            </a:r>
            <a:r>
              <a:rPr lang="en-US" altLang="en-US" dirty="0"/>
              <a:t>by or </a:t>
            </a:r>
            <a:r>
              <a:rPr lang="en-US" altLang="en-US" b="1" dirty="0"/>
              <a:t>having </a:t>
            </a:r>
            <a:r>
              <a:rPr lang="en-US" altLang="en-US" dirty="0"/>
              <a:t>clause.</a:t>
            </a:r>
          </a:p>
          <a:p>
            <a:pPr lvl="1"/>
            <a:endParaRPr lang="en-US" altLang="en-US" dirty="0"/>
          </a:p>
        </p:txBody>
      </p:sp>
    </p:spTree>
    <p:extLst>
      <p:ext uri="{BB962C8B-B14F-4D97-AF65-F5344CB8AC3E}">
        <p14:creationId xmlns:p14="http://schemas.microsoft.com/office/powerpoint/2010/main" val="2173539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50653"/>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spcBef>
                <a:spcPts val="0"/>
              </a:spcBef>
            </a:pPr>
            <a:r>
              <a:rPr lang="en-US" sz="3200" dirty="0">
                <a:solidFill>
                  <a:schemeClr val="bg1"/>
                </a:solidFill>
              </a:rPr>
              <a:t>Database design, Entity-Relationship Model</a:t>
            </a:r>
            <a:br>
              <a:rPr lang="en-US" sz="3200" dirty="0">
                <a:solidFill>
                  <a:schemeClr val="bg1"/>
                </a:solidFill>
              </a:rPr>
            </a:br>
            <a:r>
              <a:rPr lang="en-US" sz="3200" dirty="0">
                <a:solidFill>
                  <a:schemeClr val="bg1"/>
                </a:solidFill>
              </a:rPr>
              <a:t>Some Complex Examples</a:t>
            </a:r>
          </a:p>
          <a:p>
            <a:pPr algn="ctr"/>
            <a:endParaRPr lang="en-US" altLang="en-US" sz="3200" i="1" dirty="0">
              <a:solidFill>
                <a:schemeClr val="bg1"/>
              </a:solidFill>
            </a:endParaRPr>
          </a:p>
        </p:txBody>
      </p:sp>
      <p:sp>
        <p:nvSpPr>
          <p:cNvPr id="9" name="TextBox 9">
            <a:extLst>
              <a:ext uri="{FF2B5EF4-FFF2-40B4-BE49-F238E27FC236}">
                <a16:creationId xmlns:a16="http://schemas.microsoft.com/office/drawing/2014/main" id="{ADE92EC1-BB1F-DD49-A4F2-45F94346BCA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5: ER, Relational, SQL (IV) 		© Donald F. Ferguson, 2024</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8AAC8-30EB-9019-6603-C80EBF647666}"/>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AD156182-273E-643B-A428-115FAC527F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6EEC9A46-EB20-3CE7-FADA-D224C092F3C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844EF707-3303-34FB-769F-7608036A779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727E10AA-C298-8878-91EC-562CF31476CC}"/>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Integrity Constraints</a:t>
            </a:r>
          </a:p>
        </p:txBody>
      </p:sp>
      <p:sp>
        <p:nvSpPr>
          <p:cNvPr id="3" name="TextBox 9">
            <a:extLst>
              <a:ext uri="{FF2B5EF4-FFF2-40B4-BE49-F238E27FC236}">
                <a16:creationId xmlns:a16="http://schemas.microsoft.com/office/drawing/2014/main" id="{9019DC4D-D056-0E87-89F0-C389A29BD21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5: ER, Relational, SQL (IV)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1237086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a typeface="+mj-ea"/>
              </a:rPr>
              <a:t>Integrity Constraints</a:t>
            </a:r>
          </a:p>
        </p:txBody>
      </p:sp>
      <p:sp>
        <p:nvSpPr>
          <p:cNvPr id="56323" name="Rectangle 3"/>
          <p:cNvSpPr>
            <a:spLocks noGrp="1" noChangeArrowheads="1"/>
          </p:cNvSpPr>
          <p:nvPr>
            <p:ph type="body" idx="1"/>
          </p:nvPr>
        </p:nvSpPr>
        <p:spPr>
          <a:xfrm>
            <a:off x="1719262" y="851298"/>
            <a:ext cx="5629229" cy="3226927"/>
          </a:xfrm>
        </p:spPr>
        <p:txBody>
          <a:bodyPr/>
          <a:lstStyle/>
          <a:p>
            <a:r>
              <a:rPr lang="en-US" altLang="en-US" dirty="0"/>
              <a:t>Integrity constraints guard against accidental damage to the database, by ensuring that authorized changes to the database do not result in a loss of data consistency. </a:t>
            </a:r>
          </a:p>
          <a:p>
            <a:pPr lvl="1"/>
            <a:r>
              <a:rPr lang="en-US" altLang="en-US" dirty="0"/>
              <a:t>A checking account must have a balance greater than $10,000.00</a:t>
            </a:r>
          </a:p>
          <a:p>
            <a:pPr lvl="1"/>
            <a:r>
              <a:rPr lang="en-US" altLang="en-US" dirty="0"/>
              <a:t>A salary of a bank employee must be at least $4.00 an hour</a:t>
            </a:r>
          </a:p>
          <a:p>
            <a:pPr lvl="1"/>
            <a:r>
              <a:rPr lang="en-US" altLang="en-US" dirty="0"/>
              <a:t>A customer must have a (non-null) phone number</a:t>
            </a:r>
          </a:p>
          <a:p>
            <a:pPr lvl="1"/>
            <a:endParaRPr lang="en-US" altLang="en-US" dirty="0"/>
          </a:p>
          <a:p>
            <a:endParaRPr lang="en-US" altLang="en-US" dirty="0"/>
          </a:p>
        </p:txBody>
      </p:sp>
      <p:sp>
        <p:nvSpPr>
          <p:cNvPr id="2" name="TextBox 1">
            <a:extLst>
              <a:ext uri="{FF2B5EF4-FFF2-40B4-BE49-F238E27FC236}">
                <a16:creationId xmlns:a16="http://schemas.microsoft.com/office/drawing/2014/main" id="{BA4362E9-6DC6-354E-47D5-E7FA154F0B5A}"/>
              </a:ext>
            </a:extLst>
          </p:cNvPr>
          <p:cNvSpPr txBox="1"/>
          <p:nvPr/>
        </p:nvSpPr>
        <p:spPr>
          <a:xfrm>
            <a:off x="536461" y="2800350"/>
            <a:ext cx="7994829" cy="203132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Without integrity constraints in the database, maintaining data correctness requires: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Lots of users know what to do and do not make mistakes.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Dozens of programs correctly implement constraints in the code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stay up to date on changes.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Implementing the constraints as part of the schema eliminates many issues.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696641" y="82154"/>
            <a:ext cx="6057900" cy="457200"/>
          </a:xfrm>
        </p:spPr>
        <p:txBody>
          <a:bodyPr/>
          <a:lstStyle/>
          <a:p>
            <a:r>
              <a:rPr lang="en-US" altLang="en-US" dirty="0">
                <a:effectLst>
                  <a:outerShdw blurRad="38100" dist="38100" dir="2700000" algn="tl">
                    <a:srgbClr val="C0C0C0"/>
                  </a:outerShdw>
                </a:effectLst>
              </a:rPr>
              <a:t> Constraints on a Single Relation </a:t>
            </a:r>
          </a:p>
        </p:txBody>
      </p:sp>
      <p:sp>
        <p:nvSpPr>
          <p:cNvPr id="58371" name="Rectangle 3"/>
          <p:cNvSpPr>
            <a:spLocks noGrp="1" noChangeArrowheads="1"/>
          </p:cNvSpPr>
          <p:nvPr>
            <p:ph type="body" idx="1"/>
          </p:nvPr>
        </p:nvSpPr>
        <p:spPr>
          <a:xfrm>
            <a:off x="1746648" y="883444"/>
            <a:ext cx="5352574" cy="1980010"/>
          </a:xfrm>
        </p:spPr>
        <p:txBody>
          <a:bodyPr/>
          <a:lstStyle/>
          <a:p>
            <a:r>
              <a:rPr lang="en-US" altLang="en-US" b="1" dirty="0"/>
              <a:t>not null</a:t>
            </a:r>
          </a:p>
          <a:p>
            <a:r>
              <a:rPr lang="en-US" altLang="en-US" b="1" dirty="0"/>
              <a:t>primary key</a:t>
            </a:r>
          </a:p>
          <a:p>
            <a:r>
              <a:rPr lang="en-US" altLang="en-US" b="1" dirty="0"/>
              <a:t>unique</a:t>
            </a:r>
            <a:endParaRPr lang="en-US" altLang="en-US" dirty="0"/>
          </a:p>
          <a:p>
            <a:r>
              <a:rPr lang="en-US" altLang="en-US" b="1" dirty="0"/>
              <a:t>check </a:t>
            </a:r>
            <a:r>
              <a:rPr lang="en-US" altLang="en-US" dirty="0"/>
              <a:t>(P), where P is a predicate</a:t>
            </a:r>
          </a:p>
        </p:txBody>
      </p:sp>
      <p:sp>
        <p:nvSpPr>
          <p:cNvPr id="58372"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732737" y="115432"/>
            <a:ext cx="6057900" cy="457200"/>
          </a:xfrm>
        </p:spPr>
        <p:txBody>
          <a:bodyPr/>
          <a:lstStyle/>
          <a:p>
            <a:pPr>
              <a:defRPr/>
            </a:pPr>
            <a:r>
              <a:rPr lang="en-US" dirty="0">
                <a:ea typeface="+mj-ea"/>
              </a:rPr>
              <a:t>Not Null Constraints </a:t>
            </a:r>
          </a:p>
        </p:txBody>
      </p:sp>
      <p:sp>
        <p:nvSpPr>
          <p:cNvPr id="60419" name="Rectangle 3"/>
          <p:cNvSpPr>
            <a:spLocks noGrp="1" noChangeArrowheads="1"/>
          </p:cNvSpPr>
          <p:nvPr>
            <p:ph type="body" idx="1"/>
          </p:nvPr>
        </p:nvSpPr>
        <p:spPr>
          <a:xfrm>
            <a:off x="1746648" y="851298"/>
            <a:ext cx="5358241" cy="1992487"/>
          </a:xfrm>
        </p:spPr>
        <p:txBody>
          <a:bodyPr/>
          <a:lstStyle/>
          <a:p>
            <a:r>
              <a:rPr kumimoji="0" lang="en-US" altLang="en-US" b="1" dirty="0"/>
              <a:t>not null</a:t>
            </a:r>
          </a:p>
          <a:p>
            <a:pPr lvl="1"/>
            <a:r>
              <a:rPr kumimoji="0" lang="en-US" altLang="en-US" dirty="0"/>
              <a:t>Declare </a:t>
            </a:r>
            <a:r>
              <a:rPr kumimoji="0" lang="en-US" altLang="en-US" i="1" dirty="0"/>
              <a:t>name</a:t>
            </a:r>
            <a:r>
              <a:rPr kumimoji="0" lang="en-US" altLang="en-US" dirty="0"/>
              <a:t> and </a:t>
            </a:r>
            <a:r>
              <a:rPr kumimoji="0" lang="en-US" altLang="en-US" i="1" dirty="0"/>
              <a:t>budget</a:t>
            </a:r>
            <a:r>
              <a:rPr kumimoji="0" lang="en-US" altLang="en-US" dirty="0"/>
              <a:t> to be </a:t>
            </a:r>
            <a:r>
              <a:rPr lang="en-US" altLang="en-US" b="1" dirty="0"/>
              <a:t>not null</a:t>
            </a:r>
          </a:p>
          <a:p>
            <a:pPr>
              <a:buFont typeface="Monotype Sorts" charset="2"/>
              <a:buNone/>
            </a:pPr>
            <a:r>
              <a:rPr kumimoji="0" lang="en-US" altLang="en-US" i="1" dirty="0"/>
              <a:t>	          name </a:t>
            </a:r>
            <a:r>
              <a:rPr kumimoji="0" lang="en-US" altLang="en-US" b="1" dirty="0" err="1"/>
              <a:t>varchar</a:t>
            </a:r>
            <a:r>
              <a:rPr kumimoji="0" lang="en-US" altLang="en-US" dirty="0"/>
              <a:t>(20) </a:t>
            </a:r>
            <a:r>
              <a:rPr kumimoji="0" lang="en-US" altLang="en-US" b="1" dirty="0"/>
              <a:t>not null</a:t>
            </a:r>
            <a:br>
              <a:rPr kumimoji="0" lang="en-US" altLang="en-US" b="1" dirty="0"/>
            </a:br>
            <a:r>
              <a:rPr kumimoji="0" lang="en-US" altLang="en-US" b="1" dirty="0"/>
              <a:t>          </a:t>
            </a:r>
            <a:r>
              <a:rPr kumimoji="0" lang="en-US" altLang="en-US" i="1" dirty="0"/>
              <a:t>budget </a:t>
            </a:r>
            <a:r>
              <a:rPr kumimoji="0" lang="en-US" altLang="en-US" b="1" dirty="0"/>
              <a:t>numeric</a:t>
            </a:r>
            <a:r>
              <a:rPr kumimoji="0" lang="en-US" altLang="en-US" dirty="0"/>
              <a:t>(12,2) </a:t>
            </a:r>
            <a:r>
              <a:rPr kumimoji="0" lang="en-US" altLang="en-US" b="1" dirty="0"/>
              <a:t>not null</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696641" y="97384"/>
            <a:ext cx="6057900" cy="457200"/>
          </a:xfrm>
        </p:spPr>
        <p:txBody>
          <a:bodyPr/>
          <a:lstStyle/>
          <a:p>
            <a:pPr>
              <a:defRPr/>
            </a:pPr>
            <a:r>
              <a:rPr lang="en-US" dirty="0">
                <a:ea typeface="+mj-ea"/>
              </a:rPr>
              <a:t>Unique Constraints </a:t>
            </a:r>
          </a:p>
        </p:txBody>
      </p:sp>
      <p:sp>
        <p:nvSpPr>
          <p:cNvPr id="60419" name="Rectangle 3"/>
          <p:cNvSpPr>
            <a:spLocks noGrp="1" noChangeArrowheads="1"/>
          </p:cNvSpPr>
          <p:nvPr>
            <p:ph type="body" idx="1"/>
          </p:nvPr>
        </p:nvSpPr>
        <p:spPr>
          <a:xfrm>
            <a:off x="1746648" y="823866"/>
            <a:ext cx="5283518" cy="1937623"/>
          </a:xfrm>
        </p:spPr>
        <p:txBody>
          <a:bodyPr/>
          <a:lstStyle/>
          <a:p>
            <a:r>
              <a:rPr lang="en-US" altLang="en-US" b="1" dirty="0"/>
              <a:t>unique</a:t>
            </a:r>
            <a:r>
              <a:rPr kumimoji="0" lang="en-US" altLang="en-US" dirty="0"/>
              <a:t> (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a:t>
            </a:r>
            <a:r>
              <a:rPr kumimoji="0" lang="en-US" altLang="en-US" dirty="0"/>
              <a:t>)</a:t>
            </a:r>
          </a:p>
          <a:p>
            <a:pPr lvl="1"/>
            <a:r>
              <a:rPr kumimoji="0" lang="en-US" altLang="en-US" dirty="0"/>
              <a:t>The unique specification states that the attributes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 </a:t>
            </a:r>
            <a:r>
              <a:rPr kumimoji="0" lang="en-US" altLang="en-US" dirty="0"/>
              <a:t> form a candidate key.</a:t>
            </a:r>
          </a:p>
          <a:p>
            <a:pPr lvl="1"/>
            <a:r>
              <a:rPr kumimoji="0" lang="en-US" altLang="en-US" dirty="0"/>
              <a:t>Candidate keys are permitted to be null (in contrast to primary keys).</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99878D-8C9D-FF59-8055-C3F176BCF148}"/>
              </a:ext>
            </a:extLst>
          </p:cNvPr>
          <p:cNvSpPr>
            <a:spLocks noGrp="1"/>
          </p:cNvSpPr>
          <p:nvPr>
            <p:ph idx="1"/>
          </p:nvPr>
        </p:nvSpPr>
        <p:spPr/>
        <p:txBody>
          <a:bodyPr/>
          <a:lstStyle/>
          <a:p>
            <a:r>
              <a:rPr lang="en-US" dirty="0"/>
              <a:t>Consider a simple example of an entity class </a:t>
            </a:r>
            <a:r>
              <a:rPr lang="en-US" i="1" dirty="0"/>
              <a:t>major:</a:t>
            </a:r>
          </a:p>
          <a:p>
            <a:pPr lvl="1"/>
            <a:r>
              <a:rPr lang="en-US" i="1" dirty="0"/>
              <a:t>major(id, name, track)</a:t>
            </a:r>
          </a:p>
          <a:p>
            <a:pPr lvl="1"/>
            <a:r>
              <a:rPr lang="en-US" dirty="0"/>
              <a:t>“id” is a uniquely generated ID</a:t>
            </a:r>
          </a:p>
          <a:p>
            <a:pPr lvl="1"/>
            <a:r>
              <a:rPr lang="en-US" dirty="0"/>
              <a:t>“name” is the major name, e.g. “Computer Science,” “Economics,” … …</a:t>
            </a:r>
          </a:p>
          <a:p>
            <a:pPr lvl="1"/>
            <a:r>
              <a:rPr lang="en-US" dirty="0"/>
              <a:t>“track” is a sub-track/specialty within the major, e.g. “Applications,” “AI/ML,” ...</a:t>
            </a:r>
          </a:p>
          <a:p>
            <a:pPr lvl="2"/>
            <a:r>
              <a:rPr lang="en-US" dirty="0"/>
              <a:t>“track” is optional</a:t>
            </a:r>
          </a:p>
          <a:p>
            <a:pPr lvl="2"/>
            <a:r>
              <a:rPr lang="en-US" dirty="0"/>
              <a:t>The combination of </a:t>
            </a:r>
            <a:r>
              <a:rPr lang="en-US" i="1" dirty="0"/>
              <a:t>(name, track)</a:t>
            </a:r>
            <a:r>
              <a:rPr lang="en-US" dirty="0"/>
              <a:t> is </a:t>
            </a:r>
            <a:r>
              <a:rPr lang="en-US" i="1" dirty="0"/>
              <a:t>unique.</a:t>
            </a:r>
          </a:p>
          <a:p>
            <a:r>
              <a:rPr lang="en-US" b="1" dirty="0"/>
              <a:t>Note: </a:t>
            </a:r>
            <a:r>
              <a:rPr lang="en-US" dirty="0"/>
              <a:t>In many DBMS, this automatically</a:t>
            </a:r>
            <a:br>
              <a:rPr lang="en-US" dirty="0"/>
            </a:br>
            <a:r>
              <a:rPr lang="en-US" dirty="0"/>
              <a:t>creates indices for keys/constraints.</a:t>
            </a:r>
          </a:p>
          <a:p>
            <a:r>
              <a:rPr lang="en-US" dirty="0"/>
              <a:t>Switch to Notebook.</a:t>
            </a:r>
          </a:p>
        </p:txBody>
      </p:sp>
      <p:sp>
        <p:nvSpPr>
          <p:cNvPr id="3" name="Title 2">
            <a:extLst>
              <a:ext uri="{FF2B5EF4-FFF2-40B4-BE49-F238E27FC236}">
                <a16:creationId xmlns:a16="http://schemas.microsoft.com/office/drawing/2014/main" id="{CFA48A5E-0A8B-3C36-B2DE-06EF47CC1A74}"/>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6F546919-8A60-690E-F4C4-D68F2020551F}"/>
              </a:ext>
            </a:extLst>
          </p:cNvPr>
          <p:cNvPicPr>
            <a:picLocks noChangeAspect="1"/>
          </p:cNvPicPr>
          <p:nvPr/>
        </p:nvPicPr>
        <p:blipFill>
          <a:blip r:embed="rId2"/>
          <a:stretch>
            <a:fillRect/>
          </a:stretch>
        </p:blipFill>
        <p:spPr>
          <a:xfrm>
            <a:off x="5181600" y="2343150"/>
            <a:ext cx="3584028" cy="2133600"/>
          </a:xfrm>
          <a:prstGeom prst="rect">
            <a:avLst/>
          </a:prstGeom>
        </p:spPr>
      </p:pic>
    </p:spTree>
    <p:extLst>
      <p:ext uri="{BB962C8B-B14F-4D97-AF65-F5344CB8AC3E}">
        <p14:creationId xmlns:p14="http://schemas.microsoft.com/office/powerpoint/2010/main" val="26629529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1696641"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p>
          <a:p>
            <a:r>
              <a:rPr lang="en-US" altLang="en-US" dirty="0"/>
              <a:t>Example:  ensure that semester is one of fall, winter, spring or summer</a:t>
            </a:r>
          </a:p>
          <a:p>
            <a:pPr>
              <a:spcBef>
                <a:spcPts val="0"/>
              </a:spcBef>
              <a:buNone/>
            </a:pPr>
            <a:r>
              <a:rPr lang="en-US" altLang="en-US" b="1" dirty="0"/>
              <a:t>     </a:t>
            </a:r>
          </a:p>
          <a:p>
            <a:pPr>
              <a:spcBef>
                <a:spcPts val="0"/>
              </a:spcBef>
              <a:buNone/>
            </a:pPr>
            <a:r>
              <a:rPr lang="en-US" altLang="en-US" b="1" dirty="0"/>
              <a:t>              create table </a:t>
            </a:r>
            <a:r>
              <a:rPr lang="en-US" altLang="en-US" i="1" dirty="0"/>
              <a:t>section </a:t>
            </a:r>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p>
          <a:p>
            <a:pPr>
              <a:spcBef>
                <a:spcPts val="0"/>
              </a:spcBef>
              <a:buNone/>
            </a:pPr>
            <a:r>
              <a:rPr lang="en-US" altLang="en-US" i="1" dirty="0"/>
              <a:t>                    semester </a:t>
            </a:r>
            <a:r>
              <a:rPr lang="en-US" altLang="en-US" b="1" dirty="0"/>
              <a:t>varchar </a:t>
            </a:r>
            <a:r>
              <a:rPr lang="en-US" altLang="en-US" dirty="0"/>
              <a:t>(6),</a:t>
            </a:r>
          </a:p>
          <a:p>
            <a:pPr>
              <a:spcBef>
                <a:spcPts val="0"/>
              </a:spcBef>
              <a:buNone/>
            </a:pPr>
            <a:r>
              <a:rPr lang="en-US" altLang="en-US" i="1" dirty="0"/>
              <a:t>                    year </a:t>
            </a:r>
            <a:r>
              <a:rPr lang="en-US" altLang="en-US" b="1" dirty="0"/>
              <a:t>numeric </a:t>
            </a:r>
            <a:r>
              <a:rPr lang="en-US" altLang="en-US" dirty="0"/>
              <a:t>(4,0),</a:t>
            </a:r>
          </a:p>
          <a:p>
            <a:pPr>
              <a:spcBef>
                <a:spcPts val="0"/>
              </a:spcBef>
              <a:buNone/>
            </a:pPr>
            <a:r>
              <a:rPr lang="en-US" altLang="en-US" i="1" dirty="0"/>
              <a:t>                    building </a:t>
            </a:r>
            <a:r>
              <a:rPr lang="en-US" altLang="en-US" b="1" dirty="0"/>
              <a:t>varchar </a:t>
            </a:r>
            <a:r>
              <a:rPr lang="en-US" altLang="en-US" dirty="0"/>
              <a:t>(15),</a:t>
            </a:r>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p>
          <a:p>
            <a:pPr>
              <a:spcBef>
                <a:spcPts val="0"/>
              </a:spcBef>
              <a:buNone/>
            </a:pPr>
            <a:r>
              <a:rPr lang="en-US" altLang="en-US" i="1" dirty="0"/>
              <a:t>                    time slot id </a:t>
            </a:r>
            <a:r>
              <a:rPr lang="en-US" altLang="en-US" b="1" dirty="0"/>
              <a:t>varchar </a:t>
            </a:r>
            <a:r>
              <a:rPr lang="en-US" altLang="en-US" dirty="0"/>
              <a:t>(4), </a:t>
            </a:r>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Box 1">
            <a:extLst>
              <a:ext uri="{FF2B5EF4-FFF2-40B4-BE49-F238E27FC236}">
                <a16:creationId xmlns:a16="http://schemas.microsoft.com/office/drawing/2014/main" id="{03B44D4E-DDEC-8EF3-DA84-B21570649CC2}"/>
              </a:ext>
            </a:extLst>
          </p:cNvPr>
          <p:cNvSpPr txBox="1"/>
          <p:nvPr/>
        </p:nvSpPr>
        <p:spPr>
          <a:xfrm>
            <a:off x="299551" y="3790950"/>
            <a:ext cx="7994829"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could handle the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rPr>
              <a:t>semester check</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with an </a:t>
            </a:r>
            <a:r>
              <a:rPr kumimoji="0" lang="en-US" sz="1800" b="0" i="1" u="none" strike="noStrike" kern="1200" cap="none" spc="0" normalizeH="0" baseline="0" noProof="0" dirty="0" err="1">
                <a:ln>
                  <a:noFill/>
                </a:ln>
                <a:solidFill>
                  <a:srgbClr val="FF0000"/>
                </a:solidFill>
                <a:effectLst/>
                <a:uLnTx/>
                <a:uFillTx/>
                <a:latin typeface="Calibri" charset="0"/>
                <a:ea typeface="ＭＳ Ｐゴシック" charset="-128"/>
                <a:cs typeface="+mn-cs"/>
              </a:rPr>
              <a:t>enum</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 for a slightly different example.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p>
        </p:txBody>
      </p:sp>
      <p:sp>
        <p:nvSpPr>
          <p:cNvPr id="64515" name="Rectangle 3"/>
          <p:cNvSpPr>
            <a:spLocks noGrp="1" noChangeArrowheads="1"/>
          </p:cNvSpPr>
          <p:nvPr>
            <p:ph type="body" idx="1"/>
          </p:nvPr>
        </p:nvSpPr>
        <p:spPr>
          <a:xfrm>
            <a:off x="1719262" y="851298"/>
            <a:ext cx="5642546" cy="3707606"/>
          </a:xfrm>
        </p:spPr>
        <p:txBody>
          <a:bodyPr/>
          <a:lstStyle/>
          <a:p>
            <a:r>
              <a:rPr lang="en-US" altLang="en-US" dirty="0"/>
              <a:t>Ensures that a value that appears in one relation for a given set of attributes also appears for a certain set of attributes in another relation.</a:t>
            </a:r>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 (Cont.)</a:t>
            </a:r>
          </a:p>
        </p:txBody>
      </p:sp>
      <p:sp>
        <p:nvSpPr>
          <p:cNvPr id="64515" name="Rectangle 3"/>
          <p:cNvSpPr>
            <a:spLocks noGrp="1" noChangeArrowheads="1"/>
          </p:cNvSpPr>
          <p:nvPr>
            <p:ph type="body" idx="1"/>
          </p:nvPr>
        </p:nvSpPr>
        <p:spPr>
          <a:xfrm>
            <a:off x="1719263" y="851298"/>
            <a:ext cx="5595938" cy="2733151"/>
          </a:xfrm>
        </p:spPr>
        <p:txBody>
          <a:bodyPr/>
          <a:lstStyle/>
          <a:p>
            <a:r>
              <a:rPr lang="en-US" altLang="en-US" dirty="0"/>
              <a:t>Foreign </a:t>
            </a:r>
            <a:r>
              <a:rPr lang="en-US" altLang="en-US" i="1" dirty="0"/>
              <a:t>keys can be </a:t>
            </a:r>
            <a:r>
              <a:rPr lang="en-US" altLang="en-US" dirty="0"/>
              <a:t>specified as part of the SQL </a:t>
            </a:r>
            <a:r>
              <a:rPr lang="en-US" altLang="en-US" b="1" dirty="0"/>
              <a:t>create</a:t>
            </a:r>
            <a:r>
              <a:rPr lang="en-US" altLang="en-US" dirty="0"/>
              <a:t> </a:t>
            </a:r>
            <a:r>
              <a:rPr lang="en-US" altLang="en-US" b="1" dirty="0"/>
              <a:t>table </a:t>
            </a:r>
            <a:r>
              <a:rPr lang="en-US" altLang="en-US" dirty="0"/>
              <a:t> statement </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a:t>
            </a:r>
          </a:p>
          <a:p>
            <a:r>
              <a:rPr lang="en-US" altLang="en-US" dirty="0"/>
              <a:t>By default, a foreign key references the primary-key attributes of the referenced table.</a:t>
            </a:r>
          </a:p>
          <a:p>
            <a:r>
              <a:rPr lang="en-US" altLang="en-US" dirty="0"/>
              <a:t>SQL allows  a list of attributes of the referenced relation to be specified explicitly.</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 </a:t>
            </a:r>
            <a:r>
              <a:rPr lang="en-US" altLang="en-US" dirty="0"/>
              <a:t>(</a:t>
            </a:r>
            <a:r>
              <a:rPr lang="en-US" altLang="en-US" i="1" dirty="0"/>
              <a:t>dept_name</a:t>
            </a:r>
            <a:r>
              <a:rPr lang="en-US" altLang="en-US" dirty="0"/>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743076" y="171450"/>
            <a:ext cx="6404372" cy="320279"/>
          </a:xfrm>
        </p:spPr>
        <p:txBody>
          <a:bodyPr/>
          <a:lstStyle/>
          <a:p>
            <a:pPr>
              <a:defRPr/>
            </a:pPr>
            <a:r>
              <a:rPr lang="en-US" dirty="0">
                <a:ea typeface="+mj-ea"/>
              </a:rPr>
              <a:t>Cascading Actions in Referential Integrity</a:t>
            </a:r>
          </a:p>
        </p:txBody>
      </p:sp>
      <p:sp>
        <p:nvSpPr>
          <p:cNvPr id="66563" name="Rectangle 3"/>
          <p:cNvSpPr>
            <a:spLocks noGrp="1" noChangeArrowheads="1"/>
          </p:cNvSpPr>
          <p:nvPr>
            <p:ph type="body" idx="1"/>
          </p:nvPr>
        </p:nvSpPr>
        <p:spPr>
          <a:xfrm>
            <a:off x="1722270" y="842460"/>
            <a:ext cx="5854823" cy="3335551"/>
          </a:xfrm>
        </p:spPr>
        <p:txBody>
          <a:bodyPr/>
          <a:lstStyle/>
          <a:p>
            <a:pPr>
              <a:tabLst>
                <a:tab pos="1629966" algn="l"/>
              </a:tabLst>
            </a:pPr>
            <a:r>
              <a:rPr lang="en-US" altLang="en-US" dirty="0"/>
              <a:t>When a referential-integrity constraint is violated, the normal procedure is to reject the action that caused the violation.</a:t>
            </a:r>
          </a:p>
          <a:p>
            <a:pPr>
              <a:tabLst>
                <a:tab pos="1629966" algn="l"/>
              </a:tabLst>
            </a:pPr>
            <a:r>
              <a:rPr lang="en-US" altLang="en-US" dirty="0"/>
              <a:t>An alternative, in case of delete or update is to cascade</a:t>
            </a:r>
          </a:p>
          <a:p>
            <a:pPr>
              <a:buNone/>
              <a:tabLst>
                <a:tab pos="1629966" algn="l"/>
              </a:tabLst>
            </a:pPr>
            <a:r>
              <a:rPr lang="en-US" altLang="en-US" b="1" dirty="0"/>
              <a:t>            create table </a:t>
            </a:r>
            <a:r>
              <a:rPr lang="en-US" altLang="en-US" i="1" dirty="0"/>
              <a:t>course </a:t>
            </a:r>
            <a:r>
              <a:rPr lang="en-US" altLang="en-US" dirty="0"/>
              <a:t>(</a:t>
            </a:r>
            <a:br>
              <a:rPr lang="en-US" altLang="en-US" dirty="0"/>
            </a:br>
            <a:r>
              <a:rPr lang="en-US" altLang="en-US" dirty="0"/>
              <a:t>             (…</a:t>
            </a:r>
            <a:br>
              <a:rPr lang="en-US" altLang="en-US" dirty="0"/>
            </a:br>
            <a:r>
              <a:rPr lang="en-US" altLang="en-US"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b="1" dirty="0"/>
              <a:t>foreign key </a:t>
            </a:r>
            <a:r>
              <a:rPr lang="en-US" altLang="en-US" dirty="0"/>
              <a:t>(</a:t>
            </a:r>
            <a:r>
              <a:rPr lang="en-US" altLang="en-US" i="1" dirty="0"/>
              <a:t>dept_name</a:t>
            </a:r>
            <a:r>
              <a:rPr lang="en-US" altLang="en-US" dirty="0"/>
              <a:t>) </a:t>
            </a:r>
            <a:r>
              <a:rPr lang="en-US" altLang="en-US" b="1" dirty="0"/>
              <a:t>references </a:t>
            </a:r>
            <a:r>
              <a:rPr lang="en-US" altLang="en-US" i="1" dirty="0"/>
              <a:t>department</a:t>
            </a:r>
            <a:br>
              <a:rPr lang="en-US" altLang="en-US" i="1" dirty="0"/>
            </a:br>
            <a:r>
              <a:rPr lang="en-US" altLang="en-US" i="1" dirty="0"/>
              <a:t>                   </a:t>
            </a:r>
            <a:r>
              <a:rPr lang="en-US" altLang="en-US" b="1" dirty="0"/>
              <a:t>on delete cascade</a:t>
            </a:r>
            <a:br>
              <a:rPr lang="en-US" altLang="en-US" b="1" dirty="0"/>
            </a:br>
            <a:r>
              <a:rPr lang="en-US" altLang="en-US" b="1" dirty="0"/>
              <a:t>                   on update cascade</a:t>
            </a:r>
            <a:r>
              <a:rPr lang="en-US" altLang="en-US" dirty="0"/>
              <a:t>,</a:t>
            </a:r>
            <a:br>
              <a:rPr lang="en-US" altLang="en-US" dirty="0"/>
            </a:br>
            <a:r>
              <a:rPr lang="en-US" altLang="en-US" dirty="0"/>
              <a:t>                . . .) </a:t>
            </a:r>
          </a:p>
          <a:p>
            <a:pPr>
              <a:tabLst>
                <a:tab pos="1629966" algn="l"/>
              </a:tabLst>
            </a:pPr>
            <a:r>
              <a:rPr lang="en-US" altLang="en-US" dirty="0"/>
              <a:t>Instead of cascade we can use :  </a:t>
            </a:r>
          </a:p>
          <a:p>
            <a:pPr lvl="1">
              <a:tabLst>
                <a:tab pos="1629966" algn="l"/>
              </a:tabLst>
            </a:pPr>
            <a:r>
              <a:rPr lang="en-US" altLang="en-US" b="1" dirty="0"/>
              <a:t>set null</a:t>
            </a:r>
            <a:r>
              <a:rPr lang="en-US" altLang="en-US" dirty="0"/>
              <a:t>,</a:t>
            </a:r>
          </a:p>
          <a:p>
            <a:pPr lvl="1">
              <a:tabLst>
                <a:tab pos="1629966" algn="l"/>
              </a:tabLst>
            </a:pPr>
            <a:r>
              <a:rPr lang="en-US" altLang="en-US" b="1" dirty="0"/>
              <a:t>set default</a:t>
            </a:r>
            <a:endParaRPr lang="en-US" altLang="en-US" dirty="0"/>
          </a:p>
          <a:p>
            <a:pPr>
              <a:buNone/>
              <a:tabLst>
                <a:tab pos="1629966" algn="l"/>
              </a:tabLst>
            </a:pPr>
            <a:endParaRPr lang="en-US" altLang="en-US" i="1" dirty="0"/>
          </a:p>
        </p:txBody>
      </p:sp>
      <p:sp>
        <p:nvSpPr>
          <p:cNvPr id="2" name="TextBox 1">
            <a:extLst>
              <a:ext uri="{FF2B5EF4-FFF2-40B4-BE49-F238E27FC236}">
                <a16:creationId xmlns:a16="http://schemas.microsoft.com/office/drawing/2014/main" id="{41BBC36E-D36D-2203-A85D-BA4D5DB66EF5}"/>
              </a:ext>
            </a:extLst>
          </p:cNvPr>
          <p:cNvSpPr txBox="1"/>
          <p:nvPr/>
        </p:nvSpPr>
        <p:spPr>
          <a:xfrm>
            <a:off x="304800" y="3700875"/>
            <a:ext cx="7994829" cy="1200329"/>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do not like using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rPr>
              <a:t>cascade.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making changes should be explicit.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Other people disagree.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get some simple practice on HW or exams.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extLst>
      <p:ext uri="{BB962C8B-B14F-4D97-AF65-F5344CB8AC3E}">
        <p14:creationId xmlns:p14="http://schemas.microsoft.com/office/powerpoint/2010/main" val="3117155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697D3-61D3-A188-6C3B-7AAB735AD477}"/>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CD3CB30C-3357-02C8-6B71-4A5F440F4E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1D0A5199-3469-58FD-A394-A1D6967F2EB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97F7D780-BA1D-6298-9BB1-EC0BCBCB31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9E946F92-7067-E245-EF14-760D7BF639A6}"/>
              </a:ext>
            </a:extLst>
          </p:cNvPr>
          <p:cNvSpPr txBox="1">
            <a:spLocks noChangeArrowheads="1"/>
          </p:cNvSpPr>
          <p:nvPr/>
        </p:nvSpPr>
        <p:spPr bwMode="auto">
          <a:xfrm>
            <a:off x="0" y="1352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Review, Concepts, Examples</a:t>
            </a:r>
          </a:p>
        </p:txBody>
      </p:sp>
      <p:sp>
        <p:nvSpPr>
          <p:cNvPr id="3" name="TextBox 9">
            <a:extLst>
              <a:ext uri="{FF2B5EF4-FFF2-40B4-BE49-F238E27FC236}">
                <a16:creationId xmlns:a16="http://schemas.microsoft.com/office/drawing/2014/main" id="{322C620F-CC83-5623-03C9-C6D206F305ED}"/>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70</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5: ER, Relational, SQL (IV)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7192457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
        <p:nvSpPr>
          <p:cNvPr id="72707" name="Rectangle 3"/>
          <p:cNvSpPr>
            <a:spLocks noGrp="1" noChangeArrowheads="1"/>
          </p:cNvSpPr>
          <p:nvPr>
            <p:ph type="body" idx="1"/>
          </p:nvPr>
        </p:nvSpPr>
        <p:spPr>
          <a:xfrm>
            <a:off x="1719263" y="820342"/>
            <a:ext cx="5729102" cy="3084146"/>
          </a:xfrm>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
        <p:nvSpPr>
          <p:cNvPr id="2" name="TextBox 1">
            <a:extLst>
              <a:ext uri="{FF2B5EF4-FFF2-40B4-BE49-F238E27FC236}">
                <a16:creationId xmlns:a16="http://schemas.microsoft.com/office/drawing/2014/main" id="{EDFF4D97-4A87-F4DB-FEEF-A51D1863DBF6}"/>
              </a:ext>
            </a:extLst>
          </p:cNvPr>
          <p:cNvSpPr txBox="1"/>
          <p:nvPr/>
        </p:nvSpPr>
        <p:spPr>
          <a:xfrm>
            <a:off x="304800" y="3581097"/>
            <a:ext cx="7994829" cy="1323439"/>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An index on (column1,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Is also an index on (column1) and (column1, column2)</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But not (column2), (column3),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see “why” later in the semester.</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REST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5: ER, Relational, SQL (IV),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949166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12427986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8713415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2771ED-7D12-11D7-C3F3-70C112073B37}"/>
              </a:ext>
            </a:extLst>
          </p:cNvPr>
          <p:cNvSpPr txBox="1"/>
          <p:nvPr/>
        </p:nvSpPr>
        <p:spPr>
          <a:xfrm>
            <a:off x="304800" y="1809750"/>
            <a:ext cx="8763000" cy="369332"/>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jdbc:mysql</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://columbia-examples.ckkqqktwkcji.us-east-1.rds.amazonaws.com:3306</a:t>
            </a:r>
          </a:p>
        </p:txBody>
      </p:sp>
    </p:spTree>
    <p:extLst>
      <p:ext uri="{BB962C8B-B14F-4D97-AF65-F5344CB8AC3E}">
        <p14:creationId xmlns:p14="http://schemas.microsoft.com/office/powerpoint/2010/main" val="2252940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extLst>
      <p:ext uri="{BB962C8B-B14F-4D97-AF65-F5344CB8AC3E}">
        <p14:creationId xmlns:p14="http://schemas.microsoft.com/office/powerpoint/2010/main" val="29985218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40379409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0D7BE-6494-83A6-8C98-66AC8FBD0439}"/>
              </a:ext>
            </a:extLst>
          </p:cNvPr>
          <p:cNvSpPr>
            <a:spLocks noGrp="1"/>
          </p:cNvSpPr>
          <p:nvPr>
            <p:ph type="title"/>
          </p:nvPr>
        </p:nvSpPr>
        <p:spPr/>
        <p:txBody>
          <a:bodyPr/>
          <a:lstStyle/>
          <a:p>
            <a:r>
              <a:rPr lang="en-US" dirty="0"/>
              <a:t>Application Architecture</a:t>
            </a:r>
          </a:p>
        </p:txBody>
      </p:sp>
      <p:pic>
        <p:nvPicPr>
          <p:cNvPr id="5" name="Picture 4">
            <a:extLst>
              <a:ext uri="{FF2B5EF4-FFF2-40B4-BE49-F238E27FC236}">
                <a16:creationId xmlns:a16="http://schemas.microsoft.com/office/drawing/2014/main" id="{384BB8DD-B4D4-6818-2523-83256F6228C3}"/>
              </a:ext>
            </a:extLst>
          </p:cNvPr>
          <p:cNvPicPr>
            <a:picLocks noChangeAspect="1"/>
          </p:cNvPicPr>
          <p:nvPr/>
        </p:nvPicPr>
        <p:blipFill>
          <a:blip r:embed="rId2"/>
          <a:stretch>
            <a:fillRect/>
          </a:stretch>
        </p:blipFill>
        <p:spPr>
          <a:xfrm>
            <a:off x="304800" y="666750"/>
            <a:ext cx="7696200" cy="3211114"/>
          </a:xfrm>
          <a:prstGeom prst="rect">
            <a:avLst/>
          </a:prstGeom>
        </p:spPr>
      </p:pic>
    </p:spTree>
    <p:extLst>
      <p:ext uri="{BB962C8B-B14F-4D97-AF65-F5344CB8AC3E}">
        <p14:creationId xmlns:p14="http://schemas.microsoft.com/office/powerpoint/2010/main" val="39597481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2012A5-B34B-34FE-2876-0ABEC5B350F0}"/>
              </a:ext>
            </a:extLst>
          </p:cNvPr>
          <p:cNvSpPr>
            <a:spLocks noGrp="1"/>
          </p:cNvSpPr>
          <p:nvPr>
            <p:ph idx="1"/>
          </p:nvPr>
        </p:nvSpPr>
        <p:spPr/>
        <p:txBody>
          <a:bodyPr/>
          <a:lstStyle/>
          <a:p>
            <a:r>
              <a:rPr lang="en-US" dirty="0"/>
              <a:t>Simple web application template.</a:t>
            </a:r>
          </a:p>
          <a:p>
            <a:r>
              <a:rPr lang="en-US" dirty="0"/>
              <a:t>Calling some cloud APIs.</a:t>
            </a:r>
          </a:p>
        </p:txBody>
      </p:sp>
      <p:sp>
        <p:nvSpPr>
          <p:cNvPr id="3" name="Title 2">
            <a:extLst>
              <a:ext uri="{FF2B5EF4-FFF2-40B4-BE49-F238E27FC236}">
                <a16:creationId xmlns:a16="http://schemas.microsoft.com/office/drawing/2014/main" id="{E4EA0A95-AE49-AA2F-B95F-C0E30CD12570}"/>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28716408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Sample Projects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5: ER, Relational, SQL (IV)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091494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8C2899-0BF7-C888-F77D-F2F577579E95}"/>
              </a:ext>
            </a:extLst>
          </p:cNvPr>
          <p:cNvSpPr>
            <a:spLocks noGrp="1"/>
          </p:cNvSpPr>
          <p:nvPr>
            <p:ph idx="1"/>
          </p:nvPr>
        </p:nvSpPr>
        <p:spPr/>
        <p:txBody>
          <a:bodyPr/>
          <a:lstStyle/>
          <a:p>
            <a:r>
              <a:rPr lang="en-US" dirty="0"/>
              <a:t>The programming track will implement a simple, full stack web application.</a:t>
            </a:r>
          </a:p>
          <a:p>
            <a:endParaRPr lang="en-US" dirty="0"/>
          </a:p>
          <a:p>
            <a:endParaRPr lang="en-US" dirty="0"/>
          </a:p>
          <a:p>
            <a:endParaRPr lang="en-US" dirty="0"/>
          </a:p>
          <a:p>
            <a:endParaRPr lang="en-US" dirty="0"/>
          </a:p>
          <a:p>
            <a:r>
              <a:rPr lang="en-US" dirty="0"/>
              <a:t>The non-programming track will implement a data engineering and visualization process in a </a:t>
            </a:r>
            <a:r>
              <a:rPr lang="en-US" dirty="0" err="1"/>
              <a:t>Jupyter</a:t>
            </a:r>
            <a:r>
              <a:rPr lang="en-US" dirty="0"/>
              <a:t> notebook.</a:t>
            </a:r>
          </a:p>
        </p:txBody>
      </p:sp>
      <p:sp>
        <p:nvSpPr>
          <p:cNvPr id="3" name="Title 2">
            <a:extLst>
              <a:ext uri="{FF2B5EF4-FFF2-40B4-BE49-F238E27FC236}">
                <a16:creationId xmlns:a16="http://schemas.microsoft.com/office/drawing/2014/main" id="{65586EC1-828B-7B6D-359A-C5EA704903DE}"/>
              </a:ext>
            </a:extLst>
          </p:cNvPr>
          <p:cNvSpPr>
            <a:spLocks noGrp="1"/>
          </p:cNvSpPr>
          <p:nvPr>
            <p:ph type="title"/>
          </p:nvPr>
        </p:nvSpPr>
        <p:spPr/>
        <p:txBody>
          <a:bodyPr/>
          <a:lstStyle/>
          <a:p>
            <a:r>
              <a:rPr lang="en-US" dirty="0"/>
              <a:t>Projects</a:t>
            </a:r>
          </a:p>
        </p:txBody>
      </p:sp>
      <p:pic>
        <p:nvPicPr>
          <p:cNvPr id="6" name="Picture 5">
            <a:extLst>
              <a:ext uri="{FF2B5EF4-FFF2-40B4-BE49-F238E27FC236}">
                <a16:creationId xmlns:a16="http://schemas.microsoft.com/office/drawing/2014/main" id="{10C6AD2B-0629-F46C-2D39-8C3565AD4676}"/>
              </a:ext>
            </a:extLst>
          </p:cNvPr>
          <p:cNvPicPr>
            <a:picLocks noChangeAspect="1"/>
          </p:cNvPicPr>
          <p:nvPr/>
        </p:nvPicPr>
        <p:blipFill>
          <a:blip r:embed="rId2"/>
          <a:stretch>
            <a:fillRect/>
          </a:stretch>
        </p:blipFill>
        <p:spPr>
          <a:xfrm>
            <a:off x="5322277" y="1044664"/>
            <a:ext cx="3067050" cy="1377950"/>
          </a:xfrm>
          <a:prstGeom prst="rect">
            <a:avLst/>
          </a:prstGeom>
        </p:spPr>
      </p:pic>
      <p:pic>
        <p:nvPicPr>
          <p:cNvPr id="7" name="Picture 6">
            <a:extLst>
              <a:ext uri="{FF2B5EF4-FFF2-40B4-BE49-F238E27FC236}">
                <a16:creationId xmlns:a16="http://schemas.microsoft.com/office/drawing/2014/main" id="{0418D3F5-5F08-2F87-4B64-F1FDAAB3AA1E}"/>
              </a:ext>
            </a:extLst>
          </p:cNvPr>
          <p:cNvPicPr>
            <a:picLocks noChangeAspect="1"/>
          </p:cNvPicPr>
          <p:nvPr/>
        </p:nvPicPr>
        <p:blipFill>
          <a:blip r:embed="rId3"/>
          <a:stretch>
            <a:fillRect/>
          </a:stretch>
        </p:blipFill>
        <p:spPr>
          <a:xfrm>
            <a:off x="626918" y="1047750"/>
            <a:ext cx="4191000" cy="1335918"/>
          </a:xfrm>
          <a:prstGeom prst="rect">
            <a:avLst/>
          </a:prstGeom>
        </p:spPr>
      </p:pic>
      <p:pic>
        <p:nvPicPr>
          <p:cNvPr id="8" name="Picture 7">
            <a:extLst>
              <a:ext uri="{FF2B5EF4-FFF2-40B4-BE49-F238E27FC236}">
                <a16:creationId xmlns:a16="http://schemas.microsoft.com/office/drawing/2014/main" id="{E150316E-E69F-9AAC-9B79-A4BE99D6CBBB}"/>
              </a:ext>
            </a:extLst>
          </p:cNvPr>
          <p:cNvPicPr>
            <a:picLocks noChangeAspect="1"/>
          </p:cNvPicPr>
          <p:nvPr/>
        </p:nvPicPr>
        <p:blipFill>
          <a:blip r:embed="rId4"/>
          <a:stretch>
            <a:fillRect/>
          </a:stretch>
        </p:blipFill>
        <p:spPr>
          <a:xfrm>
            <a:off x="614662" y="3159098"/>
            <a:ext cx="1522244" cy="1470052"/>
          </a:xfrm>
          <a:prstGeom prst="rect">
            <a:avLst/>
          </a:prstGeom>
        </p:spPr>
      </p:pic>
      <p:pic>
        <p:nvPicPr>
          <p:cNvPr id="9" name="Picture 8">
            <a:extLst>
              <a:ext uri="{FF2B5EF4-FFF2-40B4-BE49-F238E27FC236}">
                <a16:creationId xmlns:a16="http://schemas.microsoft.com/office/drawing/2014/main" id="{A456D911-C2B2-6C43-AAAC-8BDFD7AF351A}"/>
              </a:ext>
            </a:extLst>
          </p:cNvPr>
          <p:cNvPicPr>
            <a:picLocks noChangeAspect="1"/>
          </p:cNvPicPr>
          <p:nvPr/>
        </p:nvPicPr>
        <p:blipFill>
          <a:blip r:embed="rId5"/>
          <a:stretch>
            <a:fillRect/>
          </a:stretch>
        </p:blipFill>
        <p:spPr>
          <a:xfrm>
            <a:off x="2209800" y="3257550"/>
            <a:ext cx="6384559" cy="1080906"/>
          </a:xfrm>
          <a:prstGeom prst="rect">
            <a:avLst/>
          </a:prstGeom>
        </p:spPr>
      </p:pic>
    </p:spTree>
    <p:extLst>
      <p:ext uri="{BB962C8B-B14F-4D97-AF65-F5344CB8AC3E}">
        <p14:creationId xmlns:p14="http://schemas.microsoft.com/office/powerpoint/2010/main" val="35114682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881E0D-8803-9849-ACC7-FC6AF7766ACE}"/>
              </a:ext>
            </a:extLst>
          </p:cNvPr>
          <p:cNvSpPr>
            <a:spLocks noGrp="1"/>
          </p:cNvSpPr>
          <p:nvPr>
            <p:ph type="title"/>
          </p:nvPr>
        </p:nvSpPr>
        <p:spPr/>
        <p:txBody>
          <a:bodyPr/>
          <a:lstStyle/>
          <a:p>
            <a:r>
              <a:rPr lang="en-US" dirty="0"/>
              <a:t>Game of Thrones</a:t>
            </a:r>
          </a:p>
        </p:txBody>
      </p:sp>
      <p:sp>
        <p:nvSpPr>
          <p:cNvPr id="2" name="Content Placeholder 1">
            <a:extLst>
              <a:ext uri="{FF2B5EF4-FFF2-40B4-BE49-F238E27FC236}">
                <a16:creationId xmlns:a16="http://schemas.microsoft.com/office/drawing/2014/main" id="{185D1562-615A-F046-8BEE-7B1E02865A8F}"/>
              </a:ext>
            </a:extLst>
          </p:cNvPr>
          <p:cNvSpPr>
            <a:spLocks noGrp="1"/>
          </p:cNvSpPr>
          <p:nvPr>
            <p:ph idx="1"/>
          </p:nvPr>
        </p:nvSpPr>
        <p:spPr>
          <a:xfrm>
            <a:off x="152399" y="552450"/>
            <a:ext cx="4453703" cy="4038600"/>
          </a:xfrm>
        </p:spPr>
        <p:txBody>
          <a:bodyPr/>
          <a:lstStyle/>
          <a:p>
            <a:pPr>
              <a:spcBef>
                <a:spcPts val="0"/>
              </a:spcBef>
              <a:spcAft>
                <a:spcPts val="200"/>
              </a:spcAft>
            </a:pPr>
            <a:r>
              <a:rPr lang="en-US" dirty="0"/>
              <a:t>Bottom-Up Data Mapping:</a:t>
            </a:r>
          </a:p>
          <a:p>
            <a:pPr lvl="1">
              <a:spcBef>
                <a:spcPts val="0"/>
              </a:spcBef>
              <a:spcAft>
                <a:spcPts val="200"/>
              </a:spcAft>
            </a:pPr>
            <a:r>
              <a:rPr lang="en-US" dirty="0"/>
              <a:t>“Nouns” usually map to Entity/Entity Set.</a:t>
            </a:r>
          </a:p>
          <a:p>
            <a:pPr lvl="1">
              <a:spcBef>
                <a:spcPts val="0"/>
              </a:spcBef>
              <a:spcAft>
                <a:spcPts val="200"/>
              </a:spcAft>
            </a:pPr>
            <a:r>
              <a:rPr lang="en-US" dirty="0"/>
              <a:t>Nouns inside other nouns often map to:</a:t>
            </a:r>
          </a:p>
          <a:p>
            <a:pPr lvl="2">
              <a:spcBef>
                <a:spcPts val="0"/>
              </a:spcBef>
              <a:spcAft>
                <a:spcPts val="200"/>
              </a:spcAft>
            </a:pPr>
            <a:r>
              <a:rPr lang="en-US" dirty="0"/>
              <a:t>Attribute</a:t>
            </a:r>
          </a:p>
          <a:p>
            <a:pPr lvl="2">
              <a:spcBef>
                <a:spcPts val="0"/>
              </a:spcBef>
              <a:spcAft>
                <a:spcPts val="200"/>
              </a:spcAft>
            </a:pPr>
            <a:r>
              <a:rPr lang="en-US" dirty="0"/>
              <a:t>Relationship</a:t>
            </a:r>
          </a:p>
          <a:p>
            <a:pPr lvl="1">
              <a:spcBef>
                <a:spcPts val="0"/>
              </a:spcBef>
              <a:spcAft>
                <a:spcPts val="200"/>
              </a:spcAft>
            </a:pPr>
            <a:r>
              <a:rPr lang="en-US" dirty="0"/>
              <a:t>Verbs often map to relationships.</a:t>
            </a:r>
          </a:p>
          <a:p>
            <a:pPr lvl="1">
              <a:spcBef>
                <a:spcPts val="0"/>
              </a:spcBef>
              <a:spcAft>
                <a:spcPts val="200"/>
              </a:spcAft>
            </a:pPr>
            <a:r>
              <a:rPr lang="en-US" dirty="0"/>
              <a:t>Adjectives usually map to properties.</a:t>
            </a:r>
          </a:p>
          <a:p>
            <a:pPr>
              <a:spcBef>
                <a:spcPts val="0"/>
              </a:spcBef>
              <a:spcAft>
                <a:spcPts val="200"/>
              </a:spcAft>
            </a:pPr>
            <a:r>
              <a:rPr lang="en-US" dirty="0"/>
              <a:t>We will start with a subset of the information:</a:t>
            </a:r>
          </a:p>
          <a:p>
            <a:pPr lvl="1">
              <a:spcBef>
                <a:spcPts val="0"/>
              </a:spcBef>
              <a:spcAft>
                <a:spcPts val="200"/>
              </a:spcAft>
            </a:pPr>
            <a:r>
              <a:rPr lang="en-US" dirty="0"/>
              <a:t>Game of Thrones:</a:t>
            </a:r>
          </a:p>
          <a:p>
            <a:pPr lvl="2">
              <a:spcBef>
                <a:spcPts val="0"/>
              </a:spcBef>
              <a:spcAft>
                <a:spcPts val="200"/>
              </a:spcAft>
            </a:pPr>
            <a:r>
              <a:rPr lang="en-US" dirty="0"/>
              <a:t>Episodes</a:t>
            </a:r>
          </a:p>
          <a:p>
            <a:pPr lvl="2">
              <a:spcBef>
                <a:spcPts val="0"/>
              </a:spcBef>
              <a:spcAft>
                <a:spcPts val="200"/>
              </a:spcAft>
            </a:pPr>
            <a:r>
              <a:rPr lang="en-US" dirty="0"/>
              <a:t>Characters</a:t>
            </a:r>
          </a:p>
          <a:p>
            <a:pPr lvl="1">
              <a:spcBef>
                <a:spcPts val="0"/>
              </a:spcBef>
              <a:spcAft>
                <a:spcPts val="200"/>
              </a:spcAft>
            </a:pPr>
            <a:r>
              <a:rPr lang="en-US" dirty="0"/>
              <a:t>IMDB:</a:t>
            </a:r>
          </a:p>
          <a:p>
            <a:pPr lvl="2">
              <a:spcBef>
                <a:spcPts val="0"/>
              </a:spcBef>
              <a:spcAft>
                <a:spcPts val="200"/>
              </a:spcAft>
            </a:pPr>
            <a:r>
              <a:rPr lang="en-US" dirty="0" err="1"/>
              <a:t>names_basics</a:t>
            </a:r>
            <a:endParaRPr lang="en-US" dirty="0"/>
          </a:p>
          <a:p>
            <a:pPr lvl="2">
              <a:spcBef>
                <a:spcPts val="0"/>
              </a:spcBef>
              <a:spcAft>
                <a:spcPts val="200"/>
              </a:spcAft>
            </a:pPr>
            <a:r>
              <a:rPr lang="en-US" dirty="0" err="1"/>
              <a:t>title_basics</a:t>
            </a:r>
            <a:endParaRPr lang="en-US" dirty="0"/>
          </a:p>
        </p:txBody>
      </p:sp>
      <p:sp>
        <p:nvSpPr>
          <p:cNvPr id="4" name="Content Placeholder 3">
            <a:extLst>
              <a:ext uri="{FF2B5EF4-FFF2-40B4-BE49-F238E27FC236}">
                <a16:creationId xmlns:a16="http://schemas.microsoft.com/office/drawing/2014/main" id="{2296D72C-620D-C748-96BD-B61003137C9B}"/>
              </a:ext>
            </a:extLst>
          </p:cNvPr>
          <p:cNvSpPr>
            <a:spLocks noGrp="1"/>
          </p:cNvSpPr>
          <p:nvPr>
            <p:ph idx="10"/>
          </p:nvPr>
        </p:nvSpPr>
        <p:spPr/>
        <p:txBody>
          <a:bodyPr/>
          <a:lstStyle/>
          <a:p>
            <a:r>
              <a:rPr lang="en-US" dirty="0"/>
              <a:t>Entities Sets</a:t>
            </a:r>
          </a:p>
          <a:p>
            <a:pPr lvl="1"/>
            <a:r>
              <a:rPr lang="en-US" dirty="0"/>
              <a:t>Character</a:t>
            </a:r>
          </a:p>
          <a:p>
            <a:pPr lvl="1"/>
            <a:r>
              <a:rPr lang="en-US" dirty="0"/>
              <a:t>Season</a:t>
            </a:r>
          </a:p>
          <a:p>
            <a:pPr lvl="1"/>
            <a:r>
              <a:rPr lang="en-US" dirty="0"/>
              <a:t>Episode</a:t>
            </a:r>
          </a:p>
          <a:p>
            <a:pPr lvl="1"/>
            <a:r>
              <a:rPr lang="en-US" dirty="0"/>
              <a:t>Scene</a:t>
            </a:r>
          </a:p>
          <a:p>
            <a:pPr lvl="1"/>
            <a:r>
              <a:rPr lang="en-US" dirty="0"/>
              <a:t>Location, Sublocation</a:t>
            </a:r>
          </a:p>
          <a:p>
            <a:pPr lvl="1"/>
            <a:r>
              <a:rPr lang="en-US" dirty="0"/>
              <a:t>... ...</a:t>
            </a:r>
          </a:p>
          <a:p>
            <a:r>
              <a:rPr lang="en-US" dirty="0"/>
              <a:t>Relationships</a:t>
            </a:r>
          </a:p>
          <a:p>
            <a:pPr lvl="1"/>
            <a:r>
              <a:rPr lang="en-US" dirty="0"/>
              <a:t>Character – Scene</a:t>
            </a:r>
          </a:p>
          <a:p>
            <a:pPr lvl="1"/>
            <a:r>
              <a:rPr lang="en-US" dirty="0"/>
              <a:t>Character – Character (e.g. </a:t>
            </a:r>
            <a:r>
              <a:rPr lang="en-US" dirty="0" err="1"/>
              <a:t>KilledBy</a:t>
            </a:r>
            <a:r>
              <a:rPr lang="en-US" dirty="0"/>
              <a:t>)</a:t>
            </a:r>
          </a:p>
          <a:p>
            <a:pPr lvl="1"/>
            <a:r>
              <a:rPr lang="en-US" dirty="0"/>
              <a:t>Season – IMDB Title</a:t>
            </a:r>
          </a:p>
          <a:p>
            <a:pPr lvl="1"/>
            <a:r>
              <a:rPr lang="en-US" dirty="0"/>
              <a:t>Character – IMDB Name</a:t>
            </a:r>
          </a:p>
          <a:p>
            <a:pPr lvl="1"/>
            <a:r>
              <a:rPr lang="en-US" dirty="0"/>
              <a:t>... ...</a:t>
            </a:r>
          </a:p>
        </p:txBody>
      </p:sp>
    </p:spTree>
    <p:extLst>
      <p:ext uri="{BB962C8B-B14F-4D97-AF65-F5344CB8AC3E}">
        <p14:creationId xmlns:p14="http://schemas.microsoft.com/office/powerpoint/2010/main" val="31662650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881E0D-8803-9849-ACC7-FC6AF7766ACE}"/>
              </a:ext>
            </a:extLst>
          </p:cNvPr>
          <p:cNvSpPr>
            <a:spLocks noGrp="1"/>
          </p:cNvSpPr>
          <p:nvPr>
            <p:ph type="title"/>
          </p:nvPr>
        </p:nvSpPr>
        <p:spPr/>
        <p:txBody>
          <a:bodyPr/>
          <a:lstStyle/>
          <a:p>
            <a:r>
              <a:rPr lang="en-US" dirty="0"/>
              <a:t>Game of Thrones</a:t>
            </a:r>
          </a:p>
        </p:txBody>
      </p:sp>
      <p:sp>
        <p:nvSpPr>
          <p:cNvPr id="2" name="Content Placeholder 1">
            <a:extLst>
              <a:ext uri="{FF2B5EF4-FFF2-40B4-BE49-F238E27FC236}">
                <a16:creationId xmlns:a16="http://schemas.microsoft.com/office/drawing/2014/main" id="{185D1562-615A-F046-8BEE-7B1E02865A8F}"/>
              </a:ext>
            </a:extLst>
          </p:cNvPr>
          <p:cNvSpPr>
            <a:spLocks noGrp="1"/>
          </p:cNvSpPr>
          <p:nvPr>
            <p:ph idx="1"/>
          </p:nvPr>
        </p:nvSpPr>
        <p:spPr>
          <a:xfrm>
            <a:off x="152399" y="552450"/>
            <a:ext cx="4453703" cy="4038600"/>
          </a:xfrm>
        </p:spPr>
        <p:txBody>
          <a:bodyPr/>
          <a:lstStyle/>
          <a:p>
            <a:pPr>
              <a:spcBef>
                <a:spcPts val="0"/>
              </a:spcBef>
              <a:spcAft>
                <a:spcPts val="200"/>
              </a:spcAft>
            </a:pPr>
            <a:r>
              <a:rPr lang="en-US" dirty="0"/>
              <a:t>Bottom-Up Data Mapping:</a:t>
            </a:r>
          </a:p>
          <a:p>
            <a:pPr lvl="1">
              <a:spcBef>
                <a:spcPts val="0"/>
              </a:spcBef>
              <a:spcAft>
                <a:spcPts val="200"/>
              </a:spcAft>
            </a:pPr>
            <a:r>
              <a:rPr lang="en-US" dirty="0"/>
              <a:t>“Nouns” usually map to Entity/Entity Set.</a:t>
            </a:r>
          </a:p>
          <a:p>
            <a:pPr lvl="1">
              <a:spcBef>
                <a:spcPts val="0"/>
              </a:spcBef>
              <a:spcAft>
                <a:spcPts val="200"/>
              </a:spcAft>
            </a:pPr>
            <a:r>
              <a:rPr lang="en-US" dirty="0"/>
              <a:t>Nouns inside other nouns often map to:</a:t>
            </a:r>
          </a:p>
          <a:p>
            <a:pPr lvl="2">
              <a:spcBef>
                <a:spcPts val="0"/>
              </a:spcBef>
              <a:spcAft>
                <a:spcPts val="200"/>
              </a:spcAft>
            </a:pPr>
            <a:r>
              <a:rPr lang="en-US" dirty="0"/>
              <a:t>Attribute</a:t>
            </a:r>
          </a:p>
          <a:p>
            <a:pPr lvl="2">
              <a:spcBef>
                <a:spcPts val="0"/>
              </a:spcBef>
              <a:spcAft>
                <a:spcPts val="200"/>
              </a:spcAft>
            </a:pPr>
            <a:r>
              <a:rPr lang="en-US" dirty="0"/>
              <a:t>Relationship</a:t>
            </a:r>
          </a:p>
          <a:p>
            <a:pPr lvl="1">
              <a:spcBef>
                <a:spcPts val="0"/>
              </a:spcBef>
              <a:spcAft>
                <a:spcPts val="200"/>
              </a:spcAft>
            </a:pPr>
            <a:r>
              <a:rPr lang="en-US" dirty="0"/>
              <a:t>Verbs often map to relationships.</a:t>
            </a:r>
          </a:p>
          <a:p>
            <a:pPr lvl="1">
              <a:spcBef>
                <a:spcPts val="0"/>
              </a:spcBef>
              <a:spcAft>
                <a:spcPts val="200"/>
              </a:spcAft>
            </a:pPr>
            <a:r>
              <a:rPr lang="en-US" dirty="0"/>
              <a:t>Adjectives usually map to properties.</a:t>
            </a:r>
          </a:p>
          <a:p>
            <a:pPr>
              <a:spcBef>
                <a:spcPts val="0"/>
              </a:spcBef>
              <a:spcAft>
                <a:spcPts val="200"/>
              </a:spcAft>
            </a:pPr>
            <a:r>
              <a:rPr lang="en-US" dirty="0"/>
              <a:t>We will start with a subset of the information:</a:t>
            </a:r>
          </a:p>
          <a:p>
            <a:pPr lvl="1">
              <a:spcBef>
                <a:spcPts val="0"/>
              </a:spcBef>
              <a:spcAft>
                <a:spcPts val="200"/>
              </a:spcAft>
            </a:pPr>
            <a:r>
              <a:rPr lang="en-US" dirty="0"/>
              <a:t>Game of Thrones:</a:t>
            </a:r>
          </a:p>
          <a:p>
            <a:pPr lvl="2">
              <a:spcBef>
                <a:spcPts val="0"/>
              </a:spcBef>
              <a:spcAft>
                <a:spcPts val="200"/>
              </a:spcAft>
            </a:pPr>
            <a:r>
              <a:rPr lang="en-US" dirty="0"/>
              <a:t>Episodes</a:t>
            </a:r>
          </a:p>
          <a:p>
            <a:pPr lvl="2">
              <a:spcBef>
                <a:spcPts val="0"/>
              </a:spcBef>
              <a:spcAft>
                <a:spcPts val="200"/>
              </a:spcAft>
            </a:pPr>
            <a:r>
              <a:rPr lang="en-US" dirty="0"/>
              <a:t>Characters</a:t>
            </a:r>
          </a:p>
          <a:p>
            <a:pPr lvl="1">
              <a:spcBef>
                <a:spcPts val="0"/>
              </a:spcBef>
              <a:spcAft>
                <a:spcPts val="200"/>
              </a:spcAft>
            </a:pPr>
            <a:r>
              <a:rPr lang="en-US" dirty="0"/>
              <a:t>IMDB:</a:t>
            </a:r>
          </a:p>
          <a:p>
            <a:pPr lvl="2">
              <a:spcBef>
                <a:spcPts val="0"/>
              </a:spcBef>
              <a:spcAft>
                <a:spcPts val="200"/>
              </a:spcAft>
            </a:pPr>
            <a:r>
              <a:rPr lang="en-US" dirty="0" err="1"/>
              <a:t>names_basics</a:t>
            </a:r>
            <a:endParaRPr lang="en-US" dirty="0"/>
          </a:p>
          <a:p>
            <a:pPr lvl="2">
              <a:spcBef>
                <a:spcPts val="0"/>
              </a:spcBef>
              <a:spcAft>
                <a:spcPts val="200"/>
              </a:spcAft>
            </a:pPr>
            <a:r>
              <a:rPr lang="en-US" dirty="0" err="1"/>
              <a:t>title_basics</a:t>
            </a:r>
            <a:endParaRPr lang="en-US" dirty="0"/>
          </a:p>
        </p:txBody>
      </p:sp>
      <p:sp>
        <p:nvSpPr>
          <p:cNvPr id="4" name="Content Placeholder 3">
            <a:extLst>
              <a:ext uri="{FF2B5EF4-FFF2-40B4-BE49-F238E27FC236}">
                <a16:creationId xmlns:a16="http://schemas.microsoft.com/office/drawing/2014/main" id="{2296D72C-620D-C748-96BD-B61003137C9B}"/>
              </a:ext>
            </a:extLst>
          </p:cNvPr>
          <p:cNvSpPr>
            <a:spLocks noGrp="1"/>
          </p:cNvSpPr>
          <p:nvPr>
            <p:ph idx="10"/>
          </p:nvPr>
        </p:nvSpPr>
        <p:spPr/>
        <p:txBody>
          <a:bodyPr/>
          <a:lstStyle/>
          <a:p>
            <a:r>
              <a:rPr lang="en-US" dirty="0"/>
              <a:t>Entities Sets</a:t>
            </a:r>
          </a:p>
          <a:p>
            <a:pPr lvl="1"/>
            <a:r>
              <a:rPr lang="en-US" dirty="0"/>
              <a:t>Character</a:t>
            </a:r>
          </a:p>
          <a:p>
            <a:pPr lvl="1"/>
            <a:r>
              <a:rPr lang="en-US" dirty="0"/>
              <a:t>Season</a:t>
            </a:r>
          </a:p>
          <a:p>
            <a:pPr lvl="1"/>
            <a:r>
              <a:rPr lang="en-US" dirty="0"/>
              <a:t>Episode</a:t>
            </a:r>
          </a:p>
          <a:p>
            <a:pPr lvl="1"/>
            <a:r>
              <a:rPr lang="en-US" dirty="0"/>
              <a:t>Scene</a:t>
            </a:r>
          </a:p>
          <a:p>
            <a:pPr lvl="1"/>
            <a:r>
              <a:rPr lang="en-US" dirty="0"/>
              <a:t>Location, Sublocation</a:t>
            </a:r>
          </a:p>
          <a:p>
            <a:pPr lvl="1"/>
            <a:r>
              <a:rPr lang="en-US" dirty="0"/>
              <a:t>... ...</a:t>
            </a:r>
          </a:p>
          <a:p>
            <a:r>
              <a:rPr lang="en-US" dirty="0"/>
              <a:t>Relationships</a:t>
            </a:r>
          </a:p>
          <a:p>
            <a:pPr lvl="1"/>
            <a:r>
              <a:rPr lang="en-US" dirty="0"/>
              <a:t>Character – Scene</a:t>
            </a:r>
          </a:p>
          <a:p>
            <a:pPr lvl="1"/>
            <a:r>
              <a:rPr lang="en-US" dirty="0"/>
              <a:t>Character – Character (e.g. </a:t>
            </a:r>
            <a:r>
              <a:rPr lang="en-US" dirty="0" err="1"/>
              <a:t>KilledBy</a:t>
            </a:r>
            <a:r>
              <a:rPr lang="en-US" dirty="0"/>
              <a:t>)</a:t>
            </a:r>
          </a:p>
          <a:p>
            <a:pPr lvl="1"/>
            <a:r>
              <a:rPr lang="en-US" dirty="0"/>
              <a:t>Season – IMDB Title</a:t>
            </a:r>
          </a:p>
          <a:p>
            <a:pPr lvl="1"/>
            <a:r>
              <a:rPr lang="en-US" dirty="0"/>
              <a:t>Character – IMDB Name</a:t>
            </a:r>
          </a:p>
          <a:p>
            <a:pPr lvl="1"/>
            <a:r>
              <a:rPr lang="en-US" dirty="0"/>
              <a:t>... ...</a:t>
            </a:r>
          </a:p>
        </p:txBody>
      </p:sp>
      <p:sp>
        <p:nvSpPr>
          <p:cNvPr id="5" name="Rounded Rectangle 4">
            <a:extLst>
              <a:ext uri="{FF2B5EF4-FFF2-40B4-BE49-F238E27FC236}">
                <a16:creationId xmlns:a16="http://schemas.microsoft.com/office/drawing/2014/main" id="{0C59C196-0E14-C345-80C0-1D4301CF007A}"/>
              </a:ext>
            </a:extLst>
          </p:cNvPr>
          <p:cNvSpPr/>
          <p:nvPr/>
        </p:nvSpPr>
        <p:spPr>
          <a:xfrm>
            <a:off x="914400" y="742950"/>
            <a:ext cx="7696200" cy="327660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mj-lt"/>
              <a:buAutoNum type="arabicPeriod"/>
            </a:pPr>
            <a:r>
              <a:rPr lang="en-US" dirty="0">
                <a:solidFill>
                  <a:schemeClr val="tx1"/>
                </a:solidFill>
              </a:rPr>
              <a:t>IMDB: </a:t>
            </a:r>
            <a:r>
              <a:rPr lang="en-US" dirty="0">
                <a:solidFill>
                  <a:schemeClr val="tx1"/>
                </a:solidFill>
                <a:hlinkClick r:id="rId2">
                  <a:extLst>
                    <a:ext uri="{A12FA001-AC4F-418D-AE19-62706E023703}">
                      <ahyp:hlinkClr xmlns:ahyp="http://schemas.microsoft.com/office/drawing/2018/hyperlinkcolor" val="tx"/>
                    </a:ext>
                  </a:extLst>
                </a:hlinkClick>
              </a:rPr>
              <a:t>https://developer.imdb.com/non-commercial-datasets/</a:t>
            </a:r>
            <a:endParaRPr lang="en-US" dirty="0">
              <a:solidFill>
                <a:schemeClr val="tx1"/>
              </a:solidFill>
            </a:endParaRPr>
          </a:p>
          <a:p>
            <a:pPr marL="800100" lvl="1" indent="-342900">
              <a:buFont typeface="Arial" panose="020B0604020202020204" pitchFamily="34" charset="0"/>
              <a:buChar char="•"/>
            </a:pPr>
            <a:r>
              <a:rPr lang="en-US" dirty="0">
                <a:solidFill>
                  <a:schemeClr val="tx1"/>
                </a:solidFill>
              </a:rPr>
              <a:t>Do not download.</a:t>
            </a:r>
          </a:p>
          <a:p>
            <a:pPr marL="800100" lvl="1" indent="-342900">
              <a:buFont typeface="Arial" panose="020B0604020202020204" pitchFamily="34" charset="0"/>
              <a:buChar char="•"/>
            </a:pPr>
            <a:r>
              <a:rPr lang="en-US" dirty="0">
                <a:solidFill>
                  <a:schemeClr val="tx1"/>
                </a:solidFill>
              </a:rPr>
              <a:t>Despite being “tiny” compared to the </a:t>
            </a:r>
            <a:r>
              <a:rPr lang="en-US" dirty="0" err="1">
                <a:solidFill>
                  <a:schemeClr val="tx1"/>
                </a:solidFill>
              </a:rPr>
              <a:t>reall</a:t>
            </a:r>
            <a:r>
              <a:rPr lang="en-US" dirty="0">
                <a:solidFill>
                  <a:schemeClr val="tx1"/>
                </a:solidFill>
              </a:rPr>
              <a:t> world.</a:t>
            </a:r>
          </a:p>
          <a:p>
            <a:pPr marL="800100" lvl="1" indent="-342900">
              <a:buFont typeface="Arial" panose="020B0604020202020204" pitchFamily="34" charset="0"/>
              <a:buChar char="•"/>
            </a:pPr>
            <a:r>
              <a:rPr lang="en-US" dirty="0">
                <a:solidFill>
                  <a:schemeClr val="tx1"/>
                </a:solidFill>
              </a:rPr>
              <a:t>The datasets are too big for most laptops.</a:t>
            </a:r>
            <a:br>
              <a:rPr lang="en-US" dirty="0">
                <a:solidFill>
                  <a:schemeClr val="tx1"/>
                </a:solidFill>
              </a:rPr>
            </a:br>
            <a:endParaRPr lang="en-US" dirty="0">
              <a:solidFill>
                <a:schemeClr val="tx1"/>
              </a:solidFill>
            </a:endParaRPr>
          </a:p>
          <a:p>
            <a:pPr marL="342900" indent="-342900">
              <a:buFont typeface="+mj-lt"/>
              <a:buAutoNum type="arabicPeriod"/>
            </a:pPr>
            <a:r>
              <a:rPr lang="en-US" dirty="0">
                <a:solidFill>
                  <a:schemeClr val="tx1"/>
                </a:solidFill>
              </a:rPr>
              <a:t>Game of Thrones: https://</a:t>
            </a:r>
            <a:r>
              <a:rPr lang="en-US" dirty="0" err="1">
                <a:solidFill>
                  <a:schemeClr val="tx1"/>
                </a:solidFill>
              </a:rPr>
              <a:t>github.com</a:t>
            </a:r>
            <a:r>
              <a:rPr lang="en-US" dirty="0">
                <a:solidFill>
                  <a:schemeClr val="tx1"/>
                </a:solidFill>
              </a:rPr>
              <a:t>/</a:t>
            </a:r>
            <a:r>
              <a:rPr lang="en-US" dirty="0" err="1">
                <a:solidFill>
                  <a:schemeClr val="tx1"/>
                </a:solidFill>
              </a:rPr>
              <a:t>jeffreylancaster</a:t>
            </a:r>
            <a:r>
              <a:rPr lang="en-US" dirty="0">
                <a:solidFill>
                  <a:schemeClr val="tx1"/>
                </a:solidFill>
              </a:rPr>
              <a:t>/game-of-thrones</a:t>
            </a:r>
          </a:p>
          <a:p>
            <a:pPr marL="342900" indent="-342900">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22565887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CEC71-5E37-E54F-90D4-5B091BF9844C}"/>
              </a:ext>
            </a:extLst>
          </p:cNvPr>
          <p:cNvSpPr>
            <a:spLocks noGrp="1"/>
          </p:cNvSpPr>
          <p:nvPr>
            <p:ph type="title"/>
          </p:nvPr>
        </p:nvSpPr>
        <p:spPr/>
        <p:txBody>
          <a:bodyPr/>
          <a:lstStyle/>
          <a:p>
            <a:r>
              <a:rPr lang="en-US" dirty="0"/>
              <a:t>Game of Thrones – Conceptual Model</a:t>
            </a:r>
          </a:p>
        </p:txBody>
      </p:sp>
      <p:pic>
        <p:nvPicPr>
          <p:cNvPr id="4" name="Picture 3">
            <a:extLst>
              <a:ext uri="{FF2B5EF4-FFF2-40B4-BE49-F238E27FC236}">
                <a16:creationId xmlns:a16="http://schemas.microsoft.com/office/drawing/2014/main" id="{728BB3F4-EFA7-1F49-B4A3-D2C2A97B47C6}"/>
              </a:ext>
            </a:extLst>
          </p:cNvPr>
          <p:cNvPicPr>
            <a:picLocks noChangeAspect="1"/>
          </p:cNvPicPr>
          <p:nvPr/>
        </p:nvPicPr>
        <p:blipFill>
          <a:blip r:embed="rId2"/>
          <a:stretch>
            <a:fillRect/>
          </a:stretch>
        </p:blipFill>
        <p:spPr>
          <a:xfrm>
            <a:off x="138938" y="905733"/>
            <a:ext cx="6214241" cy="3772519"/>
          </a:xfrm>
          <a:prstGeom prst="rect">
            <a:avLst/>
          </a:prstGeom>
        </p:spPr>
      </p:pic>
      <p:sp>
        <p:nvSpPr>
          <p:cNvPr id="5" name="Content Placeholder 4">
            <a:extLst>
              <a:ext uri="{FF2B5EF4-FFF2-40B4-BE49-F238E27FC236}">
                <a16:creationId xmlns:a16="http://schemas.microsoft.com/office/drawing/2014/main" id="{08A02E8E-0690-8846-ACE8-A20D1FEF80C0}"/>
              </a:ext>
            </a:extLst>
          </p:cNvPr>
          <p:cNvSpPr>
            <a:spLocks noGrp="1"/>
          </p:cNvSpPr>
          <p:nvPr>
            <p:ph idx="1"/>
          </p:nvPr>
        </p:nvSpPr>
        <p:spPr>
          <a:xfrm>
            <a:off x="4791666" y="436601"/>
            <a:ext cx="4343400" cy="1765300"/>
          </a:xfrm>
        </p:spPr>
        <p:txBody>
          <a:bodyPr/>
          <a:lstStyle/>
          <a:p>
            <a:pPr>
              <a:spcBef>
                <a:spcPts val="0"/>
              </a:spcBef>
              <a:spcAft>
                <a:spcPts val="200"/>
              </a:spcAft>
            </a:pPr>
            <a:r>
              <a:rPr lang="en-US" sz="1600" dirty="0"/>
              <a:t>With a little</a:t>
            </a:r>
          </a:p>
          <a:p>
            <a:pPr lvl="1">
              <a:spcBef>
                <a:spcPts val="0"/>
              </a:spcBef>
              <a:spcAft>
                <a:spcPts val="200"/>
              </a:spcAft>
            </a:pPr>
            <a:r>
              <a:rPr lang="en-US" sz="1400" dirty="0"/>
              <a:t>Data exploration</a:t>
            </a:r>
          </a:p>
          <a:p>
            <a:pPr lvl="1">
              <a:spcBef>
                <a:spcPts val="0"/>
              </a:spcBef>
              <a:spcAft>
                <a:spcPts val="200"/>
              </a:spcAft>
            </a:pPr>
            <a:r>
              <a:rPr lang="en-US" sz="1400" dirty="0"/>
              <a:t>Common sense</a:t>
            </a:r>
          </a:p>
          <a:p>
            <a:pPr lvl="1">
              <a:spcBef>
                <a:spcPts val="0"/>
              </a:spcBef>
              <a:spcAft>
                <a:spcPts val="200"/>
              </a:spcAft>
            </a:pPr>
            <a:r>
              <a:rPr lang="en-US" sz="1400" dirty="0"/>
              <a:t>Judgment/experience</a:t>
            </a:r>
          </a:p>
          <a:p>
            <a:pPr>
              <a:spcBef>
                <a:spcPts val="0"/>
              </a:spcBef>
              <a:spcAft>
                <a:spcPts val="200"/>
              </a:spcAft>
            </a:pPr>
            <a:r>
              <a:rPr lang="en-US" sz="1600" dirty="0"/>
              <a:t>I came to this conceptual model.</a:t>
            </a:r>
          </a:p>
          <a:p>
            <a:pPr lvl="1">
              <a:spcBef>
                <a:spcPts val="0"/>
              </a:spcBef>
              <a:spcAft>
                <a:spcPts val="200"/>
              </a:spcAft>
            </a:pPr>
            <a:r>
              <a:rPr lang="en-US" sz="1400" dirty="0"/>
              <a:t>Attributes unspecified</a:t>
            </a:r>
          </a:p>
          <a:p>
            <a:pPr lvl="1">
              <a:spcBef>
                <a:spcPts val="0"/>
              </a:spcBef>
              <a:spcAft>
                <a:spcPts val="200"/>
              </a:spcAft>
            </a:pPr>
            <a:r>
              <a:rPr lang="en-US" sz="1400" dirty="0"/>
              <a:t>Relationship required/cardinality unspecified.</a:t>
            </a:r>
          </a:p>
          <a:p>
            <a:pPr marL="457200" lvl="1" indent="0">
              <a:spcBef>
                <a:spcPts val="0"/>
              </a:spcBef>
              <a:spcAft>
                <a:spcPts val="200"/>
              </a:spcAft>
              <a:buNone/>
            </a:pPr>
            <a:r>
              <a:rPr lang="en-US" sz="1400" dirty="0"/>
              <a:t>A little more exploration is needed.</a:t>
            </a:r>
          </a:p>
        </p:txBody>
      </p:sp>
      <p:sp>
        <p:nvSpPr>
          <p:cNvPr id="6" name="TextBox 5">
            <a:extLst>
              <a:ext uri="{FF2B5EF4-FFF2-40B4-BE49-F238E27FC236}">
                <a16:creationId xmlns:a16="http://schemas.microsoft.com/office/drawing/2014/main" id="{DE9BF35E-0F72-5B4A-B0CE-E4F9AE336AD7}"/>
              </a:ext>
            </a:extLst>
          </p:cNvPr>
          <p:cNvSpPr txBox="1"/>
          <p:nvPr/>
        </p:nvSpPr>
        <p:spPr>
          <a:xfrm>
            <a:off x="144718" y="436601"/>
            <a:ext cx="2749471" cy="369332"/>
          </a:xfrm>
          <a:prstGeom prst="rect">
            <a:avLst/>
          </a:prstGeom>
          <a:noFill/>
        </p:spPr>
        <p:txBody>
          <a:bodyPr wrap="none" rtlCol="0">
            <a:spAutoFit/>
          </a:bodyPr>
          <a:lstStyle/>
          <a:p>
            <a:r>
              <a:rPr lang="en-US" dirty="0">
                <a:solidFill>
                  <a:srgbClr val="FF0000"/>
                </a:solidFill>
              </a:rPr>
              <a:t>Add shapes in </a:t>
            </a:r>
            <a:r>
              <a:rPr lang="en-US" dirty="0" err="1">
                <a:solidFill>
                  <a:srgbClr val="FF0000"/>
                </a:solidFill>
              </a:rPr>
              <a:t>Lucidchart</a:t>
            </a:r>
            <a:r>
              <a:rPr lang="en-US" dirty="0">
                <a:solidFill>
                  <a:srgbClr val="FF0000"/>
                </a:solidFill>
              </a:rPr>
              <a:t> ...</a:t>
            </a:r>
          </a:p>
        </p:txBody>
      </p:sp>
      <p:cxnSp>
        <p:nvCxnSpPr>
          <p:cNvPr id="8" name="Straight Arrow Connector 7">
            <a:extLst>
              <a:ext uri="{FF2B5EF4-FFF2-40B4-BE49-F238E27FC236}">
                <a16:creationId xmlns:a16="http://schemas.microsoft.com/office/drawing/2014/main" id="{CE6617E7-2A70-F94E-963A-97B54ED5A9D3}"/>
              </a:ext>
            </a:extLst>
          </p:cNvPr>
          <p:cNvCxnSpPr>
            <a:stCxn id="6" idx="2"/>
          </p:cNvCxnSpPr>
          <p:nvPr/>
        </p:nvCxnSpPr>
        <p:spPr>
          <a:xfrm>
            <a:off x="1519454" y="805933"/>
            <a:ext cx="385546" cy="1656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96874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27E77F-8C90-00B8-5C14-893807B934C8}"/>
              </a:ext>
            </a:extLst>
          </p:cNvPr>
          <p:cNvSpPr>
            <a:spLocks noGrp="1"/>
          </p:cNvSpPr>
          <p:nvPr>
            <p:ph idx="1"/>
          </p:nvPr>
        </p:nvSpPr>
        <p:spPr/>
        <p:txBody>
          <a:bodyPr/>
          <a:lstStyle/>
          <a:p>
            <a:r>
              <a:rPr lang="en-US" sz="1800" dirty="0"/>
              <a:t>Walkthrough of Web Apps:</a:t>
            </a:r>
          </a:p>
          <a:p>
            <a:pPr lvl="1"/>
            <a:r>
              <a:rPr lang="en-US" sz="1600" dirty="0"/>
              <a:t>/Users/</a:t>
            </a:r>
            <a:r>
              <a:rPr lang="en-US" sz="1600" dirty="0" err="1"/>
              <a:t>donaldferguson</a:t>
            </a:r>
            <a:r>
              <a:rPr lang="en-US" sz="1600" dirty="0"/>
              <a:t>/Dropbox/000/000-A-Current-Examples/W4111-FastAPI-IMDB-Solution</a:t>
            </a:r>
          </a:p>
          <a:p>
            <a:pPr lvl="1"/>
            <a:r>
              <a:rPr lang="en-US" sz="1600" dirty="0"/>
              <a:t>/Users/</a:t>
            </a:r>
            <a:r>
              <a:rPr lang="en-US" sz="1600" dirty="0" err="1"/>
              <a:t>donaldferguson</a:t>
            </a:r>
            <a:r>
              <a:rPr lang="en-US" sz="1600" dirty="0"/>
              <a:t>/Dropbox/000/000-A-Current-Examples/current-dashboard</a:t>
            </a:r>
          </a:p>
          <a:p>
            <a:pPr lvl="1"/>
            <a:endParaRPr lang="en-US" sz="1600" dirty="0"/>
          </a:p>
          <a:p>
            <a:r>
              <a:rPr lang="en-US" sz="1800" dirty="0"/>
              <a:t>Data Engineering:</a:t>
            </a:r>
          </a:p>
          <a:p>
            <a:pPr lvl="1"/>
            <a:r>
              <a:rPr lang="en-US" sz="1600" dirty="0"/>
              <a:t>/Users/</a:t>
            </a:r>
            <a:r>
              <a:rPr lang="en-US" sz="1600" dirty="0" err="1"/>
              <a:t>donaldferguson</a:t>
            </a:r>
            <a:r>
              <a:rPr lang="en-US" sz="1600" dirty="0"/>
              <a:t>/Dropbox/000/000-Columbia/2024-Spring/W4111-Intro-to-Databases-Spring-2024/Lectures/s-2024-Lecture-3/More-Data-</a:t>
            </a:r>
            <a:r>
              <a:rPr lang="en-US" sz="1600" dirty="0" err="1"/>
              <a:t>Engineering.ipynb</a:t>
            </a:r>
            <a:endParaRPr lang="en-US" sz="1600" dirty="0"/>
          </a:p>
          <a:p>
            <a:pPr lvl="1"/>
            <a:r>
              <a:rPr lang="en-US" sz="1600" dirty="0"/>
              <a:t>And others.</a:t>
            </a:r>
          </a:p>
        </p:txBody>
      </p:sp>
      <p:sp>
        <p:nvSpPr>
          <p:cNvPr id="3" name="Title 2">
            <a:extLst>
              <a:ext uri="{FF2B5EF4-FFF2-40B4-BE49-F238E27FC236}">
                <a16:creationId xmlns:a16="http://schemas.microsoft.com/office/drawing/2014/main" id="{259A74B2-61D0-51AF-F01C-8DBE59A16906}"/>
              </a:ext>
            </a:extLst>
          </p:cNvPr>
          <p:cNvSpPr>
            <a:spLocks noGrp="1"/>
          </p:cNvSpPr>
          <p:nvPr>
            <p:ph type="title"/>
          </p:nvPr>
        </p:nvSpPr>
        <p:spPr/>
        <p:txBody>
          <a:bodyPr/>
          <a:lstStyle/>
          <a:p>
            <a:r>
              <a:rPr lang="en-US" dirty="0"/>
              <a:t>Sample Projects</a:t>
            </a:r>
          </a:p>
        </p:txBody>
      </p:sp>
    </p:spTree>
    <p:extLst>
      <p:ext uri="{BB962C8B-B14F-4D97-AF65-F5344CB8AC3E}">
        <p14:creationId xmlns:p14="http://schemas.microsoft.com/office/powerpoint/2010/main" val="4053603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extLst>
      <p:ext uri="{BB962C8B-B14F-4D97-AF65-F5344CB8AC3E}">
        <p14:creationId xmlns:p14="http://schemas.microsoft.com/office/powerpoint/2010/main" val="29718782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60969</TotalTime>
  <Words>5793</Words>
  <Application>Microsoft Macintosh PowerPoint</Application>
  <PresentationFormat>On-screen Show (16:9)</PresentationFormat>
  <Paragraphs>634</Paragraphs>
  <Slides>88</Slides>
  <Notes>49</Notes>
  <HiddenSlides>0</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88</vt:i4>
      </vt:variant>
    </vt:vector>
  </HeadingPairs>
  <TitlesOfParts>
    <vt:vector size="109" baseType="lpstr">
      <vt:lpstr>ＭＳ Ｐゴシック</vt:lpstr>
      <vt:lpstr>Arial</vt:lpstr>
      <vt:lpstr>Calibri</vt:lpstr>
      <vt:lpstr>Helvetica</vt:lpstr>
      <vt:lpstr>Monotype Sorts</vt:lpstr>
      <vt:lpstr>Museo For Dell</vt:lpstr>
      <vt:lpstr>Museo Sans For Dell</vt:lpstr>
      <vt:lpstr>Symbol</vt:lpstr>
      <vt:lpstr>Times New Roman</vt:lpstr>
      <vt:lpstr>Webdings</vt:lpstr>
      <vt:lpstr>Wingdings</vt:lpstr>
      <vt:lpstr>Office Theme</vt:lpstr>
      <vt:lpstr>2_db-5-grey</vt:lpstr>
      <vt:lpstr>1_Office Theme</vt:lpstr>
      <vt:lpstr>3_Office Theme</vt:lpstr>
      <vt:lpstr>4_db-5-grey</vt:lpstr>
      <vt:lpstr>5_db-5-grey</vt:lpstr>
      <vt:lpstr>6_db-5-grey</vt:lpstr>
      <vt:lpstr>2_Office Theme</vt:lpstr>
      <vt:lpstr>4_Office Theme</vt:lpstr>
      <vt:lpstr>3_db-5-grey</vt:lpstr>
      <vt:lpstr>PowerPoint Presentation</vt:lpstr>
      <vt:lpstr>PowerPoint Presentation</vt:lpstr>
      <vt:lpstr>PowerPoint Presentation</vt:lpstr>
      <vt:lpstr>Contents</vt:lpstr>
      <vt:lpstr>PowerPoint Presentation</vt:lpstr>
      <vt:lpstr>PowerPoint Presentation</vt:lpstr>
      <vt:lpstr>Weak Entity Sets</vt:lpstr>
      <vt:lpstr>Weak Entity Sets (Cont.)</vt:lpstr>
      <vt:lpstr>Weak Entity Sets (Cont.)</vt:lpstr>
      <vt:lpstr>Expressing Weak Entity Sets</vt:lpstr>
      <vt:lpstr>An Example – Classic Models </vt:lpstr>
      <vt:lpstr>Redundant Attributes</vt:lpstr>
      <vt:lpstr>Design Alternatives</vt:lpstr>
      <vt:lpstr>Relationship Sets (Cont.)</vt:lpstr>
      <vt:lpstr>Relationship Sets with Attributes</vt:lpstr>
      <vt:lpstr>Roles</vt:lpstr>
      <vt:lpstr>Aggregation</vt:lpstr>
      <vt:lpstr>Aggregation (Cont.)</vt:lpstr>
      <vt:lpstr>Aggregation (Cont.)</vt:lpstr>
      <vt:lpstr>Reduction to Relational Schemas</vt:lpstr>
      <vt:lpstr>Specialization</vt:lpstr>
      <vt:lpstr>Specialization Example</vt:lpstr>
      <vt:lpstr>Inheritance/Specialization</vt:lpstr>
      <vt:lpstr>Specialization</vt:lpstr>
      <vt:lpstr>One Table</vt:lpstr>
      <vt:lpstr>Two Table</vt:lpstr>
      <vt:lpstr>Three Table</vt:lpstr>
      <vt:lpstr>ISA Relationship</vt:lpstr>
      <vt:lpstr>ER vs. UML Class Diagrams</vt:lpstr>
      <vt:lpstr>PowerPoint Presentation</vt:lpstr>
      <vt:lpstr>PowerPoint Presentation</vt:lpstr>
      <vt:lpstr>PowerPoint Presentation</vt:lpstr>
      <vt:lpstr>PowerPoint Presentation</vt:lpstr>
      <vt:lpstr>Codd’s 12 Rules</vt:lpstr>
      <vt:lpstr>Codd’s 12 Rules</vt:lpstr>
      <vt:lpstr>Metadata and Catalog</vt:lpstr>
      <vt:lpstr>Data Definition Language (DDL)</vt:lpstr>
      <vt:lpstr>Data Dictionary Storage</vt:lpstr>
      <vt:lpstr>Relational Representation of System Metadata</vt:lpstr>
      <vt:lpstr>MySQL Catalog (Information_Schema)</vt:lpstr>
      <vt:lpstr>Metadata</vt:lpstr>
      <vt:lpstr>PowerPoint Presentation</vt:lpstr>
      <vt:lpstr>Functions</vt:lpstr>
      <vt:lpstr>Functions</vt:lpstr>
      <vt:lpstr>Functions</vt:lpstr>
      <vt:lpstr>Functions</vt:lpstr>
      <vt:lpstr>PowerPoint Presentation</vt:lpstr>
      <vt:lpstr>Views</vt:lpstr>
      <vt:lpstr>View Definition</vt:lpstr>
      <vt:lpstr>View Definition and Use</vt:lpstr>
      <vt:lpstr>Views Defined Using Other Views</vt:lpstr>
      <vt:lpstr>Views Defined Using Other Views</vt:lpstr>
      <vt:lpstr>View Expansion</vt:lpstr>
      <vt:lpstr>View Expansion (Cont.)</vt:lpstr>
      <vt:lpstr>Materialized Views</vt:lpstr>
      <vt:lpstr>Update of a View</vt:lpstr>
      <vt:lpstr>Some Updates Cannot be Translated Uniquely</vt:lpstr>
      <vt:lpstr>And Some Not at All</vt:lpstr>
      <vt:lpstr>View Updates in SQL </vt:lpstr>
      <vt:lpstr>PowerPoint Presentation</vt:lpstr>
      <vt:lpstr>Integrity Constraints</vt:lpstr>
      <vt:lpstr> Constraints on a Single Relation </vt:lpstr>
      <vt:lpstr>Not Null Constraints </vt:lpstr>
      <vt:lpstr>Unique Constraints </vt:lpstr>
      <vt:lpstr>Simple Example</vt:lpstr>
      <vt:lpstr>The check clause</vt:lpstr>
      <vt:lpstr>Referential Integrity</vt:lpstr>
      <vt:lpstr>Referential Integrity (Cont.)</vt:lpstr>
      <vt:lpstr>Cascading Actions in Referential Integrity</vt:lpstr>
      <vt:lpstr>PowerPoint Presentation</vt:lpstr>
      <vt:lpstr>Index Creation</vt:lpstr>
      <vt:lpstr>Index Creation Example</vt:lpstr>
      <vt:lpstr>PowerPoint Presentation</vt:lpstr>
      <vt:lpstr>Data Modeling Concepts and REST</vt:lpstr>
      <vt:lpstr>REST (https://www.tutorialspoint.com/restful/restful_introduction.htm)</vt:lpstr>
      <vt:lpstr>REST (https://www.tutorialspoint.com/restful/restful_introduction.htm)</vt:lpstr>
      <vt:lpstr>REST and Resources</vt:lpstr>
      <vt:lpstr>URLs</vt:lpstr>
      <vt:lpstr>PowerPoint Presentation</vt:lpstr>
      <vt:lpstr>Simplistic, Conceptual Mapping (Examples)</vt:lpstr>
      <vt:lpstr>Application Architecture</vt:lpstr>
      <vt:lpstr>Walkthrough</vt:lpstr>
      <vt:lpstr>PowerPoint Presentation</vt:lpstr>
      <vt:lpstr>Projects</vt:lpstr>
      <vt:lpstr>Game of Thrones</vt:lpstr>
      <vt:lpstr>Game of Thrones</vt:lpstr>
      <vt:lpstr>Game of Thrones – Conceptual Model</vt:lpstr>
      <vt:lpstr>Sample Projects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609</cp:revision>
  <cp:lastPrinted>2018-11-15T21:01:50Z</cp:lastPrinted>
  <dcterms:created xsi:type="dcterms:W3CDTF">2010-04-12T23:12:02Z</dcterms:created>
  <dcterms:modified xsi:type="dcterms:W3CDTF">2024-02-16T15:02:40Z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